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Merriweather" pitchFamily="2" charset="77"/>
      <p:regular r:id="rId27"/>
      <p:bold r:id="rId28"/>
      <p:italic r:id="rId29"/>
      <p:boldItalic r:id="rId30"/>
    </p:embeddedFont>
    <p:embeddedFont>
      <p:font typeface="Roboto"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2"/>
  </p:normalViewPr>
  <p:slideViewPr>
    <p:cSldViewPr snapToGrid="0">
      <p:cViewPr varScale="1">
        <p:scale>
          <a:sx n="140" d="100"/>
          <a:sy n="140" d="100"/>
        </p:scale>
        <p:origin x="84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 name="Google Shape;5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7" name="Google Shape;12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a796aa8b8c_12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 name="Google Shape;135;ga796aa8b8c_12_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a796aa8b8c_12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ga796aa8b8c_12_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a796aa8b8c_1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6" name="Google Shape;156;ga796aa8b8c_12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a796aa8b8c_1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 name="Google Shape;162;ga796aa8b8c_12_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457200" algn="l" rtl="0">
              <a:lnSpc>
                <a:spcPct val="150000"/>
              </a:lnSpc>
              <a:spcBef>
                <a:spcPts val="0"/>
              </a:spcBef>
              <a:spcAft>
                <a:spcPts val="0"/>
              </a:spcAft>
              <a:buClr>
                <a:schemeClr val="dk1"/>
              </a:buClr>
              <a:buSzPts val="1100"/>
              <a:buFont typeface="Arial"/>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a796aa8b8c_1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0" name="Google Shape;170;ga796aa8b8c_12_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 name="Google Shape;186;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af230c8fce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 name="Google Shape;192;gaf230c8fce_2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 name="Google Shape;62;p2: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af230c8fce_2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0" name="Google Shape;200;gaf230c8fce_2_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 name="Google Shape;6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a796aa8b8c_1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a796aa8b8c_1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 name="Google Shape;8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 name="Google Shape;10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 name="Google Shape;11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US" sz="800">
                <a:solidFill>
                  <a:srgbClr val="181C26"/>
                </a:solidFill>
              </a:rPr>
              <a:t>While the post-2012 models for each zip code were better overall than the models using data beginning in 1996, each zip code has a different MAPE value, which is an indication of how different areas of the country experienced the housing market recovery differently.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1" name="Google Shape;11;p2"/>
          <p:cNvSpPr txBox="1">
            <a:spLocks noGrp="1"/>
          </p:cNvSpPr>
          <p:nvPr>
            <p:ph type="ctrTitle"/>
          </p:nvPr>
        </p:nvSpPr>
        <p:spPr>
          <a:xfrm>
            <a:off x="311700" y="539725"/>
            <a:ext cx="8520600" cy="12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2"/>
              </a:buClr>
              <a:buSzPts val="1600"/>
              <a:buNone/>
              <a:defRPr sz="1600">
                <a:solidFill>
                  <a:schemeClr val="lt2"/>
                </a:solidFill>
              </a:defRPr>
            </a:lvl1pPr>
            <a:lvl2pPr lvl="1" algn="l">
              <a:lnSpc>
                <a:spcPct val="100000"/>
              </a:lnSpc>
              <a:spcBef>
                <a:spcPts val="0"/>
              </a:spcBef>
              <a:spcAft>
                <a:spcPts val="0"/>
              </a:spcAft>
              <a:buClr>
                <a:schemeClr val="lt2"/>
              </a:buClr>
              <a:buSzPts val="1600"/>
              <a:buNone/>
              <a:defRPr sz="1600">
                <a:solidFill>
                  <a:schemeClr val="lt2"/>
                </a:solidFill>
              </a:defRPr>
            </a:lvl2pPr>
            <a:lvl3pPr lvl="2" algn="l">
              <a:lnSpc>
                <a:spcPct val="100000"/>
              </a:lnSpc>
              <a:spcBef>
                <a:spcPts val="0"/>
              </a:spcBef>
              <a:spcAft>
                <a:spcPts val="0"/>
              </a:spcAft>
              <a:buClr>
                <a:schemeClr val="lt2"/>
              </a:buClr>
              <a:buSzPts val="1600"/>
              <a:buNone/>
              <a:defRPr sz="1600">
                <a:solidFill>
                  <a:schemeClr val="lt2"/>
                </a:solidFill>
              </a:defRPr>
            </a:lvl3pPr>
            <a:lvl4pPr lvl="3" algn="l">
              <a:lnSpc>
                <a:spcPct val="100000"/>
              </a:lnSpc>
              <a:spcBef>
                <a:spcPts val="0"/>
              </a:spcBef>
              <a:spcAft>
                <a:spcPts val="0"/>
              </a:spcAft>
              <a:buClr>
                <a:schemeClr val="lt2"/>
              </a:buClr>
              <a:buSzPts val="1600"/>
              <a:buNone/>
              <a:defRPr sz="1600">
                <a:solidFill>
                  <a:schemeClr val="lt2"/>
                </a:solidFill>
              </a:defRPr>
            </a:lvl4pPr>
            <a:lvl5pPr lvl="4" algn="l">
              <a:lnSpc>
                <a:spcPct val="100000"/>
              </a:lnSpc>
              <a:spcBef>
                <a:spcPts val="0"/>
              </a:spcBef>
              <a:spcAft>
                <a:spcPts val="0"/>
              </a:spcAft>
              <a:buClr>
                <a:schemeClr val="lt2"/>
              </a:buClr>
              <a:buSzPts val="1600"/>
              <a:buNone/>
              <a:defRPr sz="1600">
                <a:solidFill>
                  <a:schemeClr val="lt2"/>
                </a:solidFill>
              </a:defRPr>
            </a:lvl5pPr>
            <a:lvl6pPr lvl="5" algn="l">
              <a:lnSpc>
                <a:spcPct val="100000"/>
              </a:lnSpc>
              <a:spcBef>
                <a:spcPts val="0"/>
              </a:spcBef>
              <a:spcAft>
                <a:spcPts val="0"/>
              </a:spcAft>
              <a:buClr>
                <a:schemeClr val="lt2"/>
              </a:buClr>
              <a:buSzPts val="1600"/>
              <a:buNone/>
              <a:defRPr sz="1600">
                <a:solidFill>
                  <a:schemeClr val="lt2"/>
                </a:solidFill>
              </a:defRPr>
            </a:lvl6pPr>
            <a:lvl7pPr lvl="6" algn="l">
              <a:lnSpc>
                <a:spcPct val="100000"/>
              </a:lnSpc>
              <a:spcBef>
                <a:spcPts val="0"/>
              </a:spcBef>
              <a:spcAft>
                <a:spcPts val="0"/>
              </a:spcAft>
              <a:buClr>
                <a:schemeClr val="lt2"/>
              </a:buClr>
              <a:buSzPts val="1600"/>
              <a:buNone/>
              <a:defRPr sz="1600">
                <a:solidFill>
                  <a:schemeClr val="lt2"/>
                </a:solidFill>
              </a:defRPr>
            </a:lvl7pPr>
            <a:lvl8pPr lvl="7" algn="l">
              <a:lnSpc>
                <a:spcPct val="100000"/>
              </a:lnSpc>
              <a:spcBef>
                <a:spcPts val="0"/>
              </a:spcBef>
              <a:spcAft>
                <a:spcPts val="0"/>
              </a:spcAft>
              <a:buClr>
                <a:schemeClr val="lt2"/>
              </a:buClr>
              <a:buSzPts val="1600"/>
              <a:buNone/>
              <a:defRPr sz="1600">
                <a:solidFill>
                  <a:schemeClr val="lt2"/>
                </a:solidFill>
              </a:defRPr>
            </a:lvl8pPr>
            <a:lvl9pPr lvl="8" algn="l">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1"/>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11"/>
          <p:cNvSpPr txBox="1">
            <a:spLocks noGrp="1"/>
          </p:cNvSpPr>
          <p:nvPr>
            <p:ph type="body" idx="1"/>
          </p:nvPr>
        </p:nvSpPr>
        <p:spPr>
          <a:xfrm>
            <a:off x="311700" y="4521400"/>
            <a:ext cx="7979400" cy="4605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3" name="Google Shape;53;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
        <p:cNvGrpSpPr/>
        <p:nvPr/>
      </p:nvGrpSpPr>
      <p:grpSpPr>
        <a:xfrm>
          <a:off x="0" y="0"/>
          <a:ext cx="0" cy="0"/>
          <a:chOff x="0" y="0"/>
          <a:chExt cx="0" cy="0"/>
        </a:xfrm>
      </p:grpSpPr>
      <p:sp>
        <p:nvSpPr>
          <p:cNvPr id="15" name="Google Shape;15;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hasCustomPrompt="1"/>
          </p:nvPr>
        </p:nvSpPr>
        <p:spPr>
          <a:xfrm>
            <a:off x="311750" y="831175"/>
            <a:ext cx="5334900" cy="124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10000"/>
              <a:buNone/>
              <a:defRPr sz="10000">
                <a:solidFill>
                  <a:schemeClr val="lt1"/>
                </a:solidFill>
              </a:defRPr>
            </a:lvl1pPr>
            <a:lvl2pPr lvl="1" algn="l">
              <a:lnSpc>
                <a:spcPct val="100000"/>
              </a:lnSpc>
              <a:spcBef>
                <a:spcPts val="0"/>
              </a:spcBef>
              <a:spcAft>
                <a:spcPts val="0"/>
              </a:spcAft>
              <a:buClr>
                <a:schemeClr val="lt1"/>
              </a:buClr>
              <a:buSzPts val="10000"/>
              <a:buNone/>
              <a:defRPr sz="10000">
                <a:solidFill>
                  <a:schemeClr val="lt1"/>
                </a:solidFill>
              </a:defRPr>
            </a:lvl2pPr>
            <a:lvl3pPr lvl="2" algn="l">
              <a:lnSpc>
                <a:spcPct val="100000"/>
              </a:lnSpc>
              <a:spcBef>
                <a:spcPts val="0"/>
              </a:spcBef>
              <a:spcAft>
                <a:spcPts val="0"/>
              </a:spcAft>
              <a:buClr>
                <a:schemeClr val="lt1"/>
              </a:buClr>
              <a:buSzPts val="10000"/>
              <a:buNone/>
              <a:defRPr sz="10000">
                <a:solidFill>
                  <a:schemeClr val="lt1"/>
                </a:solidFill>
              </a:defRPr>
            </a:lvl3pPr>
            <a:lvl4pPr lvl="3" algn="l">
              <a:lnSpc>
                <a:spcPct val="100000"/>
              </a:lnSpc>
              <a:spcBef>
                <a:spcPts val="0"/>
              </a:spcBef>
              <a:spcAft>
                <a:spcPts val="0"/>
              </a:spcAft>
              <a:buClr>
                <a:schemeClr val="lt1"/>
              </a:buClr>
              <a:buSzPts val="10000"/>
              <a:buNone/>
              <a:defRPr sz="10000">
                <a:solidFill>
                  <a:schemeClr val="lt1"/>
                </a:solidFill>
              </a:defRPr>
            </a:lvl4pPr>
            <a:lvl5pPr lvl="4" algn="l">
              <a:lnSpc>
                <a:spcPct val="100000"/>
              </a:lnSpc>
              <a:spcBef>
                <a:spcPts val="0"/>
              </a:spcBef>
              <a:spcAft>
                <a:spcPts val="0"/>
              </a:spcAft>
              <a:buClr>
                <a:schemeClr val="lt1"/>
              </a:buClr>
              <a:buSzPts val="10000"/>
              <a:buNone/>
              <a:defRPr sz="10000">
                <a:solidFill>
                  <a:schemeClr val="lt1"/>
                </a:solidFill>
              </a:defRPr>
            </a:lvl5pPr>
            <a:lvl6pPr lvl="5" algn="l">
              <a:lnSpc>
                <a:spcPct val="100000"/>
              </a:lnSpc>
              <a:spcBef>
                <a:spcPts val="0"/>
              </a:spcBef>
              <a:spcAft>
                <a:spcPts val="0"/>
              </a:spcAft>
              <a:buClr>
                <a:schemeClr val="lt1"/>
              </a:buClr>
              <a:buSzPts val="10000"/>
              <a:buNone/>
              <a:defRPr sz="10000">
                <a:solidFill>
                  <a:schemeClr val="lt1"/>
                </a:solidFill>
              </a:defRPr>
            </a:lvl6pPr>
            <a:lvl7pPr lvl="6" algn="l">
              <a:lnSpc>
                <a:spcPct val="100000"/>
              </a:lnSpc>
              <a:spcBef>
                <a:spcPts val="0"/>
              </a:spcBef>
              <a:spcAft>
                <a:spcPts val="0"/>
              </a:spcAft>
              <a:buClr>
                <a:schemeClr val="lt1"/>
              </a:buClr>
              <a:buSzPts val="10000"/>
              <a:buNone/>
              <a:defRPr sz="10000">
                <a:solidFill>
                  <a:schemeClr val="lt1"/>
                </a:solidFill>
              </a:defRPr>
            </a:lvl7pPr>
            <a:lvl8pPr lvl="7" algn="l">
              <a:lnSpc>
                <a:spcPct val="100000"/>
              </a:lnSpc>
              <a:spcBef>
                <a:spcPts val="0"/>
              </a:spcBef>
              <a:spcAft>
                <a:spcPts val="0"/>
              </a:spcAft>
              <a:buClr>
                <a:schemeClr val="lt1"/>
              </a:buClr>
              <a:buSzPts val="10000"/>
              <a:buNone/>
              <a:defRPr sz="10000">
                <a:solidFill>
                  <a:schemeClr val="lt1"/>
                </a:solidFill>
              </a:defRPr>
            </a:lvl8pPr>
            <a:lvl9pPr lvl="8" algn="l">
              <a:lnSpc>
                <a:spcPct val="100000"/>
              </a:lnSpc>
              <a:spcBef>
                <a:spcPts val="0"/>
              </a:spcBef>
              <a:spcAft>
                <a:spcPts val="0"/>
              </a:spcAft>
              <a:buClr>
                <a:schemeClr val="lt1"/>
              </a:buClr>
              <a:buSzPts val="10000"/>
              <a:buNone/>
              <a:defRPr sz="10000">
                <a:solidFill>
                  <a:schemeClr val="lt1"/>
                </a:solidFill>
              </a:defRPr>
            </a:lvl9pPr>
          </a:lstStyle>
          <a:p>
            <a:r>
              <a:t>xx%</a:t>
            </a:r>
          </a:p>
        </p:txBody>
      </p:sp>
      <p:sp>
        <p:nvSpPr>
          <p:cNvPr id="18" name="Google Shape;18;p4"/>
          <p:cNvSpPr txBox="1">
            <a:spLocks noGrp="1"/>
          </p:cNvSpPr>
          <p:nvPr>
            <p:ph type="body" idx="1"/>
          </p:nvPr>
        </p:nvSpPr>
        <p:spPr>
          <a:xfrm>
            <a:off x="311700" y="2121425"/>
            <a:ext cx="5334900" cy="9426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accent2"/>
              </a:buClr>
              <a:buSzPts val="1300"/>
              <a:buChar char="●"/>
              <a:defRPr>
                <a:solidFill>
                  <a:schemeClr val="accent2"/>
                </a:solidFill>
              </a:defRPr>
            </a:lvl1pPr>
            <a:lvl2pPr marL="914400" lvl="1" indent="-298450" algn="l">
              <a:lnSpc>
                <a:spcPct val="115000"/>
              </a:lnSpc>
              <a:spcBef>
                <a:spcPts val="1600"/>
              </a:spcBef>
              <a:spcAft>
                <a:spcPts val="0"/>
              </a:spcAft>
              <a:buClr>
                <a:schemeClr val="accent2"/>
              </a:buClr>
              <a:buSzPts val="1100"/>
              <a:buChar char="○"/>
              <a:defRPr>
                <a:solidFill>
                  <a:schemeClr val="accent2"/>
                </a:solidFill>
              </a:defRPr>
            </a:lvl2pPr>
            <a:lvl3pPr marL="1371600" lvl="2" indent="-298450" algn="l">
              <a:lnSpc>
                <a:spcPct val="115000"/>
              </a:lnSpc>
              <a:spcBef>
                <a:spcPts val="1600"/>
              </a:spcBef>
              <a:spcAft>
                <a:spcPts val="0"/>
              </a:spcAft>
              <a:buClr>
                <a:schemeClr val="accent2"/>
              </a:buClr>
              <a:buSzPts val="1100"/>
              <a:buChar char="■"/>
              <a:defRPr>
                <a:solidFill>
                  <a:schemeClr val="accent2"/>
                </a:solidFill>
              </a:defRPr>
            </a:lvl3pPr>
            <a:lvl4pPr marL="1828800" lvl="3" indent="-298450" algn="l">
              <a:lnSpc>
                <a:spcPct val="115000"/>
              </a:lnSpc>
              <a:spcBef>
                <a:spcPts val="1600"/>
              </a:spcBef>
              <a:spcAft>
                <a:spcPts val="0"/>
              </a:spcAft>
              <a:buClr>
                <a:schemeClr val="accent2"/>
              </a:buClr>
              <a:buSzPts val="1100"/>
              <a:buChar char="●"/>
              <a:defRPr>
                <a:solidFill>
                  <a:schemeClr val="accent2"/>
                </a:solidFill>
              </a:defRPr>
            </a:lvl4pPr>
            <a:lvl5pPr marL="2286000" lvl="4" indent="-298450" algn="l">
              <a:lnSpc>
                <a:spcPct val="115000"/>
              </a:lnSpc>
              <a:spcBef>
                <a:spcPts val="1600"/>
              </a:spcBef>
              <a:spcAft>
                <a:spcPts val="0"/>
              </a:spcAft>
              <a:buClr>
                <a:schemeClr val="accent2"/>
              </a:buClr>
              <a:buSzPts val="1100"/>
              <a:buChar char="○"/>
              <a:defRPr>
                <a:solidFill>
                  <a:schemeClr val="accent2"/>
                </a:solidFill>
              </a:defRPr>
            </a:lvl5pPr>
            <a:lvl6pPr marL="2743200" lvl="5" indent="-298450" algn="l">
              <a:lnSpc>
                <a:spcPct val="115000"/>
              </a:lnSpc>
              <a:spcBef>
                <a:spcPts val="1600"/>
              </a:spcBef>
              <a:spcAft>
                <a:spcPts val="0"/>
              </a:spcAft>
              <a:buClr>
                <a:schemeClr val="accent2"/>
              </a:buClr>
              <a:buSzPts val="1100"/>
              <a:buChar char="■"/>
              <a:defRPr>
                <a:solidFill>
                  <a:schemeClr val="accent2"/>
                </a:solidFill>
              </a:defRPr>
            </a:lvl6pPr>
            <a:lvl7pPr marL="3200400" lvl="6" indent="-298450" algn="l">
              <a:lnSpc>
                <a:spcPct val="115000"/>
              </a:lnSpc>
              <a:spcBef>
                <a:spcPts val="1600"/>
              </a:spcBef>
              <a:spcAft>
                <a:spcPts val="0"/>
              </a:spcAft>
              <a:buClr>
                <a:schemeClr val="accent2"/>
              </a:buClr>
              <a:buSzPts val="1100"/>
              <a:buChar char="●"/>
              <a:defRPr>
                <a:solidFill>
                  <a:schemeClr val="accent2"/>
                </a:solidFill>
              </a:defRPr>
            </a:lvl7pPr>
            <a:lvl8pPr marL="3657600" lvl="7" indent="-298450" algn="l">
              <a:lnSpc>
                <a:spcPct val="115000"/>
              </a:lnSpc>
              <a:spcBef>
                <a:spcPts val="1600"/>
              </a:spcBef>
              <a:spcAft>
                <a:spcPts val="0"/>
              </a:spcAft>
              <a:buClr>
                <a:schemeClr val="accent2"/>
              </a:buClr>
              <a:buSzPts val="1100"/>
              <a:buChar char="○"/>
              <a:defRPr>
                <a:solidFill>
                  <a:schemeClr val="accent2"/>
                </a:solidFill>
              </a:defRPr>
            </a:lvl8pPr>
            <a:lvl9pPr marL="4114800" lvl="8" indent="-298450" algn="l">
              <a:lnSpc>
                <a:spcPct val="115000"/>
              </a:lnSpc>
              <a:spcBef>
                <a:spcPts val="1600"/>
              </a:spcBef>
              <a:spcAft>
                <a:spcPts val="1600"/>
              </a:spcAft>
              <a:buClr>
                <a:schemeClr val="accent2"/>
              </a:buClr>
              <a:buSzPts val="1100"/>
              <a:buChar char="■"/>
              <a:defRPr>
                <a:solidFill>
                  <a:schemeClr val="accent2"/>
                </a:solidFill>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5"/>
          <p:cNvSpPr txBox="1">
            <a:spLocks noGrp="1"/>
          </p:cNvSpPr>
          <p:nvPr>
            <p:ph type="title"/>
          </p:nvPr>
        </p:nvSpPr>
        <p:spPr>
          <a:xfrm>
            <a:off x="311725" y="500925"/>
            <a:ext cx="8520600" cy="623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a:endParaRPr/>
          </a:p>
        </p:txBody>
      </p:sp>
      <p:sp>
        <p:nvSpPr>
          <p:cNvPr id="23" name="Google Shape;23;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24"/>
        <p:cNvGrpSpPr/>
        <p:nvPr/>
      </p:nvGrpSpPr>
      <p:grpSpPr>
        <a:xfrm>
          <a:off x="0" y="0"/>
          <a:ext cx="0" cy="0"/>
          <a:chOff x="0" y="0"/>
          <a:chExt cx="0" cy="0"/>
        </a:xfrm>
      </p:grpSpPr>
      <p:sp>
        <p:nvSpPr>
          <p:cNvPr id="25" name="Google Shape;25;p6"/>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26" name="Google Shape;26;p6"/>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27" name="Google Shape;27;p6"/>
          <p:cNvSpPr txBox="1">
            <a:spLocks noGrp="1"/>
          </p:cNvSpPr>
          <p:nvPr>
            <p:ph type="title"/>
          </p:nvPr>
        </p:nvSpPr>
        <p:spPr>
          <a:xfrm>
            <a:off x="311700" y="539725"/>
            <a:ext cx="8520600" cy="1282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28" name="Google Shape;28;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p7"/>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7"/>
          <p:cNvSpPr/>
          <p:nvPr/>
        </p:nvSpPr>
        <p:spPr>
          <a:xfrm>
            <a:off x="0" y="44125"/>
            <a:ext cx="4313625" cy="4399375"/>
          </a:xfrm>
          <a:custGeom>
            <a:avLst/>
            <a:gdLst/>
            <a:ahLst/>
            <a:cxnLst/>
            <a:rect l="l" t="t" r="r" b="b"/>
            <a:pathLst>
              <a:path w="172545" h="175975" extrusionOk="0">
                <a:moveTo>
                  <a:pt x="0" y="157"/>
                </a:moveTo>
                <a:lnTo>
                  <a:pt x="172419" y="0"/>
                </a:lnTo>
                <a:lnTo>
                  <a:pt x="172545" y="126541"/>
                </a:lnTo>
                <a:lnTo>
                  <a:pt x="0" y="175975"/>
                </a:lnTo>
                <a:close/>
              </a:path>
            </a:pathLst>
          </a:custGeom>
          <a:solidFill>
            <a:schemeClr val="accent2"/>
          </a:solidFill>
          <a:ln>
            <a:noFill/>
          </a:ln>
        </p:spPr>
      </p:sp>
      <p:sp>
        <p:nvSpPr>
          <p:cNvPr id="32" name="Google Shape;32;p7"/>
          <p:cNvSpPr/>
          <p:nvPr/>
        </p:nvSpPr>
        <p:spPr>
          <a:xfrm>
            <a:off x="-125" y="0"/>
            <a:ext cx="4316900" cy="4395600"/>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sp>
      <p:sp>
        <p:nvSpPr>
          <p:cNvPr id="33" name="Google Shape;33;p7"/>
          <p:cNvSpPr txBox="1">
            <a:spLocks noGrp="1"/>
          </p:cNvSpPr>
          <p:nvPr>
            <p:ph type="title"/>
          </p:nvPr>
        </p:nvSpPr>
        <p:spPr>
          <a:xfrm>
            <a:off x="311725" y="500925"/>
            <a:ext cx="3706500" cy="2508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a:endParaRPr/>
          </a:p>
        </p:txBody>
      </p:sp>
      <p:sp>
        <p:nvSpPr>
          <p:cNvPr id="34" name="Google Shape;34;p7"/>
          <p:cNvSpPr txBox="1">
            <a:spLocks noGrp="1"/>
          </p:cNvSpPr>
          <p:nvPr>
            <p:ph type="body" idx="1"/>
          </p:nvPr>
        </p:nvSpPr>
        <p:spPr>
          <a:xfrm>
            <a:off x="4644675" y="500925"/>
            <a:ext cx="4166400" cy="40986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35" name="Google Shape;35;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8"/>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8"/>
          <p:cNvSpPr txBox="1">
            <a:spLocks noGrp="1"/>
          </p:cNvSpPr>
          <p:nvPr>
            <p:ph type="title"/>
          </p:nvPr>
        </p:nvSpPr>
        <p:spPr>
          <a:xfrm>
            <a:off x="311725" y="500925"/>
            <a:ext cx="3127500" cy="1829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a:endParaRPr/>
          </a:p>
        </p:txBody>
      </p:sp>
      <p:sp>
        <p:nvSpPr>
          <p:cNvPr id="39" name="Google Shape;39;p8"/>
          <p:cNvSpPr txBox="1">
            <a:spLocks noGrp="1"/>
          </p:cNvSpPr>
          <p:nvPr>
            <p:ph type="body" idx="1"/>
          </p:nvPr>
        </p:nvSpPr>
        <p:spPr>
          <a:xfrm>
            <a:off x="311700" y="2390650"/>
            <a:ext cx="3127500" cy="22980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accent2"/>
              </a:buClr>
              <a:buSzPts val="1300"/>
              <a:buChar char="●"/>
              <a:defRPr>
                <a:solidFill>
                  <a:schemeClr val="accent2"/>
                </a:solidFill>
              </a:defRPr>
            </a:lvl1pPr>
            <a:lvl2pPr marL="914400" lvl="1" indent="-298450" algn="l">
              <a:lnSpc>
                <a:spcPct val="115000"/>
              </a:lnSpc>
              <a:spcBef>
                <a:spcPts val="1600"/>
              </a:spcBef>
              <a:spcAft>
                <a:spcPts val="0"/>
              </a:spcAft>
              <a:buClr>
                <a:schemeClr val="accent2"/>
              </a:buClr>
              <a:buSzPts val="1100"/>
              <a:buChar char="○"/>
              <a:defRPr>
                <a:solidFill>
                  <a:schemeClr val="accent2"/>
                </a:solidFill>
              </a:defRPr>
            </a:lvl2pPr>
            <a:lvl3pPr marL="1371600" lvl="2" indent="-298450" algn="l">
              <a:lnSpc>
                <a:spcPct val="115000"/>
              </a:lnSpc>
              <a:spcBef>
                <a:spcPts val="1600"/>
              </a:spcBef>
              <a:spcAft>
                <a:spcPts val="0"/>
              </a:spcAft>
              <a:buClr>
                <a:schemeClr val="accent2"/>
              </a:buClr>
              <a:buSzPts val="1100"/>
              <a:buChar char="■"/>
              <a:defRPr>
                <a:solidFill>
                  <a:schemeClr val="accent2"/>
                </a:solidFill>
              </a:defRPr>
            </a:lvl3pPr>
            <a:lvl4pPr marL="1828800" lvl="3" indent="-298450" algn="l">
              <a:lnSpc>
                <a:spcPct val="115000"/>
              </a:lnSpc>
              <a:spcBef>
                <a:spcPts val="1600"/>
              </a:spcBef>
              <a:spcAft>
                <a:spcPts val="0"/>
              </a:spcAft>
              <a:buClr>
                <a:schemeClr val="accent2"/>
              </a:buClr>
              <a:buSzPts val="1100"/>
              <a:buChar char="●"/>
              <a:defRPr>
                <a:solidFill>
                  <a:schemeClr val="accent2"/>
                </a:solidFill>
              </a:defRPr>
            </a:lvl4pPr>
            <a:lvl5pPr marL="2286000" lvl="4" indent="-298450" algn="l">
              <a:lnSpc>
                <a:spcPct val="115000"/>
              </a:lnSpc>
              <a:spcBef>
                <a:spcPts val="1600"/>
              </a:spcBef>
              <a:spcAft>
                <a:spcPts val="0"/>
              </a:spcAft>
              <a:buClr>
                <a:schemeClr val="accent2"/>
              </a:buClr>
              <a:buSzPts val="1100"/>
              <a:buChar char="○"/>
              <a:defRPr>
                <a:solidFill>
                  <a:schemeClr val="accent2"/>
                </a:solidFill>
              </a:defRPr>
            </a:lvl5pPr>
            <a:lvl6pPr marL="2743200" lvl="5" indent="-298450" algn="l">
              <a:lnSpc>
                <a:spcPct val="115000"/>
              </a:lnSpc>
              <a:spcBef>
                <a:spcPts val="1600"/>
              </a:spcBef>
              <a:spcAft>
                <a:spcPts val="0"/>
              </a:spcAft>
              <a:buClr>
                <a:schemeClr val="accent2"/>
              </a:buClr>
              <a:buSzPts val="1100"/>
              <a:buChar char="■"/>
              <a:defRPr>
                <a:solidFill>
                  <a:schemeClr val="accent2"/>
                </a:solidFill>
              </a:defRPr>
            </a:lvl6pPr>
            <a:lvl7pPr marL="3200400" lvl="6" indent="-298450" algn="l">
              <a:lnSpc>
                <a:spcPct val="115000"/>
              </a:lnSpc>
              <a:spcBef>
                <a:spcPts val="1600"/>
              </a:spcBef>
              <a:spcAft>
                <a:spcPts val="0"/>
              </a:spcAft>
              <a:buClr>
                <a:schemeClr val="accent2"/>
              </a:buClr>
              <a:buSzPts val="1100"/>
              <a:buChar char="●"/>
              <a:defRPr>
                <a:solidFill>
                  <a:schemeClr val="accent2"/>
                </a:solidFill>
              </a:defRPr>
            </a:lvl7pPr>
            <a:lvl8pPr marL="3657600" lvl="7" indent="-298450" algn="l">
              <a:lnSpc>
                <a:spcPct val="115000"/>
              </a:lnSpc>
              <a:spcBef>
                <a:spcPts val="1600"/>
              </a:spcBef>
              <a:spcAft>
                <a:spcPts val="0"/>
              </a:spcAft>
              <a:buClr>
                <a:schemeClr val="accent2"/>
              </a:buClr>
              <a:buSzPts val="1100"/>
              <a:buChar char="○"/>
              <a:defRPr>
                <a:solidFill>
                  <a:schemeClr val="accent2"/>
                </a:solidFill>
              </a:defRPr>
            </a:lvl8pPr>
            <a:lvl9pPr marL="4114800" lvl="8" indent="-298450" algn="l">
              <a:lnSpc>
                <a:spcPct val="115000"/>
              </a:lnSpc>
              <a:spcBef>
                <a:spcPts val="1600"/>
              </a:spcBef>
              <a:spcAft>
                <a:spcPts val="1600"/>
              </a:spcAft>
              <a:buClr>
                <a:schemeClr val="accent2"/>
              </a:buClr>
              <a:buSzPts val="1100"/>
              <a:buChar char="■"/>
              <a:defRPr>
                <a:solidFill>
                  <a:schemeClr val="accent2"/>
                </a:solidFill>
              </a:defRPr>
            </a:lvl9pPr>
          </a:lstStyle>
          <a:p>
            <a:endParaRPr/>
          </a:p>
        </p:txBody>
      </p:sp>
      <p:sp>
        <p:nvSpPr>
          <p:cNvPr id="40" name="Google Shape;40;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1"/>
        <p:cNvGrpSpPr/>
        <p:nvPr/>
      </p:nvGrpSpPr>
      <p:grpSpPr>
        <a:xfrm>
          <a:off x="0" y="0"/>
          <a:ext cx="0" cy="0"/>
          <a:chOff x="0" y="0"/>
          <a:chExt cx="0" cy="0"/>
        </a:xfrm>
      </p:grpSpPr>
      <p:sp>
        <p:nvSpPr>
          <p:cNvPr id="42" name="Google Shape;42;p9"/>
          <p:cNvSpPr txBox="1">
            <a:spLocks noGrp="1"/>
          </p:cNvSpPr>
          <p:nvPr>
            <p:ph type="title"/>
          </p:nvPr>
        </p:nvSpPr>
        <p:spPr>
          <a:xfrm>
            <a:off x="311675" y="798600"/>
            <a:ext cx="6247800" cy="3546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43" name="Google Shape;43;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10"/>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10"/>
          <p:cNvSpPr txBox="1">
            <a:spLocks noGrp="1"/>
          </p:cNvSpPr>
          <p:nvPr>
            <p:ph type="title"/>
          </p:nvPr>
        </p:nvSpPr>
        <p:spPr>
          <a:xfrm>
            <a:off x="311300" y="500925"/>
            <a:ext cx="3704400" cy="2049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a:endParaRPr/>
          </a:p>
        </p:txBody>
      </p:sp>
      <p:sp>
        <p:nvSpPr>
          <p:cNvPr id="47" name="Google Shape;47;p10"/>
          <p:cNvSpPr txBox="1">
            <a:spLocks noGrp="1"/>
          </p:cNvSpPr>
          <p:nvPr>
            <p:ph type="subTitle" idx="1"/>
          </p:nvPr>
        </p:nvSpPr>
        <p:spPr>
          <a:xfrm>
            <a:off x="304800" y="2626725"/>
            <a:ext cx="3704400" cy="926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2"/>
              </a:buClr>
              <a:buSzPts val="1600"/>
              <a:buNone/>
              <a:defRPr sz="1600">
                <a:solidFill>
                  <a:schemeClr val="accent2"/>
                </a:solidFill>
              </a:defRPr>
            </a:lvl1pPr>
            <a:lvl2pPr lvl="1" algn="l">
              <a:lnSpc>
                <a:spcPct val="100000"/>
              </a:lnSpc>
              <a:spcBef>
                <a:spcPts val="0"/>
              </a:spcBef>
              <a:spcAft>
                <a:spcPts val="0"/>
              </a:spcAft>
              <a:buClr>
                <a:schemeClr val="accent2"/>
              </a:buClr>
              <a:buSzPts val="1600"/>
              <a:buNone/>
              <a:defRPr sz="1600">
                <a:solidFill>
                  <a:schemeClr val="accent2"/>
                </a:solidFill>
              </a:defRPr>
            </a:lvl2pPr>
            <a:lvl3pPr lvl="2" algn="l">
              <a:lnSpc>
                <a:spcPct val="100000"/>
              </a:lnSpc>
              <a:spcBef>
                <a:spcPts val="0"/>
              </a:spcBef>
              <a:spcAft>
                <a:spcPts val="0"/>
              </a:spcAft>
              <a:buClr>
                <a:schemeClr val="accent2"/>
              </a:buClr>
              <a:buSzPts val="1600"/>
              <a:buNone/>
              <a:defRPr sz="1600">
                <a:solidFill>
                  <a:schemeClr val="accent2"/>
                </a:solidFill>
              </a:defRPr>
            </a:lvl3pPr>
            <a:lvl4pPr lvl="3" algn="l">
              <a:lnSpc>
                <a:spcPct val="100000"/>
              </a:lnSpc>
              <a:spcBef>
                <a:spcPts val="0"/>
              </a:spcBef>
              <a:spcAft>
                <a:spcPts val="0"/>
              </a:spcAft>
              <a:buClr>
                <a:schemeClr val="accent2"/>
              </a:buClr>
              <a:buSzPts val="1600"/>
              <a:buNone/>
              <a:defRPr sz="1600">
                <a:solidFill>
                  <a:schemeClr val="accent2"/>
                </a:solidFill>
              </a:defRPr>
            </a:lvl4pPr>
            <a:lvl5pPr lvl="4" algn="l">
              <a:lnSpc>
                <a:spcPct val="100000"/>
              </a:lnSpc>
              <a:spcBef>
                <a:spcPts val="0"/>
              </a:spcBef>
              <a:spcAft>
                <a:spcPts val="0"/>
              </a:spcAft>
              <a:buClr>
                <a:schemeClr val="accent2"/>
              </a:buClr>
              <a:buSzPts val="1600"/>
              <a:buNone/>
              <a:defRPr sz="1600">
                <a:solidFill>
                  <a:schemeClr val="accent2"/>
                </a:solidFill>
              </a:defRPr>
            </a:lvl5pPr>
            <a:lvl6pPr lvl="5" algn="l">
              <a:lnSpc>
                <a:spcPct val="100000"/>
              </a:lnSpc>
              <a:spcBef>
                <a:spcPts val="0"/>
              </a:spcBef>
              <a:spcAft>
                <a:spcPts val="0"/>
              </a:spcAft>
              <a:buClr>
                <a:schemeClr val="accent2"/>
              </a:buClr>
              <a:buSzPts val="1600"/>
              <a:buNone/>
              <a:defRPr sz="1600">
                <a:solidFill>
                  <a:schemeClr val="accent2"/>
                </a:solidFill>
              </a:defRPr>
            </a:lvl6pPr>
            <a:lvl7pPr lvl="6" algn="l">
              <a:lnSpc>
                <a:spcPct val="100000"/>
              </a:lnSpc>
              <a:spcBef>
                <a:spcPts val="0"/>
              </a:spcBef>
              <a:spcAft>
                <a:spcPts val="0"/>
              </a:spcAft>
              <a:buClr>
                <a:schemeClr val="accent2"/>
              </a:buClr>
              <a:buSzPts val="1600"/>
              <a:buNone/>
              <a:defRPr sz="1600">
                <a:solidFill>
                  <a:schemeClr val="accent2"/>
                </a:solidFill>
              </a:defRPr>
            </a:lvl7pPr>
            <a:lvl8pPr lvl="7" algn="l">
              <a:lnSpc>
                <a:spcPct val="100000"/>
              </a:lnSpc>
              <a:spcBef>
                <a:spcPts val="0"/>
              </a:spcBef>
              <a:spcAft>
                <a:spcPts val="0"/>
              </a:spcAft>
              <a:buClr>
                <a:schemeClr val="accent2"/>
              </a:buClr>
              <a:buSzPts val="1600"/>
              <a:buNone/>
              <a:defRPr sz="1600">
                <a:solidFill>
                  <a:schemeClr val="accent2"/>
                </a:solidFill>
              </a:defRPr>
            </a:lvl8pPr>
            <a:lvl9pPr lvl="8" algn="l">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48" name="Google Shape;48;p10"/>
          <p:cNvSpPr txBox="1">
            <a:spLocks noGrp="1"/>
          </p:cNvSpPr>
          <p:nvPr>
            <p:ph type="body" idx="2"/>
          </p:nvPr>
        </p:nvSpPr>
        <p:spPr>
          <a:xfrm>
            <a:off x="4879025" y="500925"/>
            <a:ext cx="3954000" cy="4111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49" name="Google Shape;49;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accent1"/>
              </a:buClr>
              <a:buSzPts val="2800"/>
              <a:buFont typeface="Merriweather"/>
              <a:buNone/>
              <a:defRPr sz="2800" b="0" i="0" u="none" strike="noStrike" cap="none">
                <a:solidFill>
                  <a:schemeClr val="accent1"/>
                </a:solidFill>
                <a:latin typeface="Merriweather"/>
                <a:ea typeface="Merriweather"/>
                <a:cs typeface="Merriweather"/>
                <a:sym typeface="Merriweather"/>
              </a:defRPr>
            </a:lvl1pPr>
            <a:lvl2pPr marR="0" lvl="1" algn="l" rtl="0">
              <a:lnSpc>
                <a:spcPct val="100000"/>
              </a:lnSpc>
              <a:spcBef>
                <a:spcPts val="0"/>
              </a:spcBef>
              <a:spcAft>
                <a:spcPts val="0"/>
              </a:spcAft>
              <a:buClr>
                <a:schemeClr val="accent1"/>
              </a:buClr>
              <a:buSzPts val="2800"/>
              <a:buFont typeface="Merriweather"/>
              <a:buNone/>
              <a:defRPr sz="2800" b="0" i="0" u="none" strike="noStrike" cap="none">
                <a:solidFill>
                  <a:schemeClr val="accent1"/>
                </a:solidFill>
                <a:latin typeface="Merriweather"/>
                <a:ea typeface="Merriweather"/>
                <a:cs typeface="Merriweather"/>
                <a:sym typeface="Merriweather"/>
              </a:defRPr>
            </a:lvl2pPr>
            <a:lvl3pPr marR="0" lvl="2" algn="l" rtl="0">
              <a:lnSpc>
                <a:spcPct val="100000"/>
              </a:lnSpc>
              <a:spcBef>
                <a:spcPts val="0"/>
              </a:spcBef>
              <a:spcAft>
                <a:spcPts val="0"/>
              </a:spcAft>
              <a:buClr>
                <a:schemeClr val="accent1"/>
              </a:buClr>
              <a:buSzPts val="2800"/>
              <a:buFont typeface="Merriweather"/>
              <a:buNone/>
              <a:defRPr sz="2800" b="0" i="0" u="none" strike="noStrike" cap="none">
                <a:solidFill>
                  <a:schemeClr val="accent1"/>
                </a:solidFill>
                <a:latin typeface="Merriweather"/>
                <a:ea typeface="Merriweather"/>
                <a:cs typeface="Merriweather"/>
                <a:sym typeface="Merriweather"/>
              </a:defRPr>
            </a:lvl3pPr>
            <a:lvl4pPr marR="0" lvl="3" algn="l" rtl="0">
              <a:lnSpc>
                <a:spcPct val="100000"/>
              </a:lnSpc>
              <a:spcBef>
                <a:spcPts val="0"/>
              </a:spcBef>
              <a:spcAft>
                <a:spcPts val="0"/>
              </a:spcAft>
              <a:buClr>
                <a:schemeClr val="accent1"/>
              </a:buClr>
              <a:buSzPts val="2800"/>
              <a:buFont typeface="Merriweather"/>
              <a:buNone/>
              <a:defRPr sz="2800" b="0" i="0" u="none" strike="noStrike" cap="none">
                <a:solidFill>
                  <a:schemeClr val="accent1"/>
                </a:solidFill>
                <a:latin typeface="Merriweather"/>
                <a:ea typeface="Merriweather"/>
                <a:cs typeface="Merriweather"/>
                <a:sym typeface="Merriweather"/>
              </a:defRPr>
            </a:lvl4pPr>
            <a:lvl5pPr marR="0" lvl="4" algn="l" rtl="0">
              <a:lnSpc>
                <a:spcPct val="100000"/>
              </a:lnSpc>
              <a:spcBef>
                <a:spcPts val="0"/>
              </a:spcBef>
              <a:spcAft>
                <a:spcPts val="0"/>
              </a:spcAft>
              <a:buClr>
                <a:schemeClr val="accent1"/>
              </a:buClr>
              <a:buSzPts val="2800"/>
              <a:buFont typeface="Merriweather"/>
              <a:buNone/>
              <a:defRPr sz="2800" b="0" i="0" u="none" strike="noStrike" cap="none">
                <a:solidFill>
                  <a:schemeClr val="accent1"/>
                </a:solidFill>
                <a:latin typeface="Merriweather"/>
                <a:ea typeface="Merriweather"/>
                <a:cs typeface="Merriweather"/>
                <a:sym typeface="Merriweather"/>
              </a:defRPr>
            </a:lvl5pPr>
            <a:lvl6pPr marR="0" lvl="5" algn="l" rtl="0">
              <a:lnSpc>
                <a:spcPct val="100000"/>
              </a:lnSpc>
              <a:spcBef>
                <a:spcPts val="0"/>
              </a:spcBef>
              <a:spcAft>
                <a:spcPts val="0"/>
              </a:spcAft>
              <a:buClr>
                <a:schemeClr val="accent1"/>
              </a:buClr>
              <a:buSzPts val="2800"/>
              <a:buFont typeface="Merriweather"/>
              <a:buNone/>
              <a:defRPr sz="2800" b="0" i="0" u="none" strike="noStrike" cap="none">
                <a:solidFill>
                  <a:schemeClr val="accent1"/>
                </a:solidFill>
                <a:latin typeface="Merriweather"/>
                <a:ea typeface="Merriweather"/>
                <a:cs typeface="Merriweather"/>
                <a:sym typeface="Merriweather"/>
              </a:defRPr>
            </a:lvl6pPr>
            <a:lvl7pPr marR="0" lvl="6" algn="l" rtl="0">
              <a:lnSpc>
                <a:spcPct val="100000"/>
              </a:lnSpc>
              <a:spcBef>
                <a:spcPts val="0"/>
              </a:spcBef>
              <a:spcAft>
                <a:spcPts val="0"/>
              </a:spcAft>
              <a:buClr>
                <a:schemeClr val="accent1"/>
              </a:buClr>
              <a:buSzPts val="2800"/>
              <a:buFont typeface="Merriweather"/>
              <a:buNone/>
              <a:defRPr sz="2800" b="0" i="0" u="none" strike="noStrike" cap="none">
                <a:solidFill>
                  <a:schemeClr val="accent1"/>
                </a:solidFill>
                <a:latin typeface="Merriweather"/>
                <a:ea typeface="Merriweather"/>
                <a:cs typeface="Merriweather"/>
                <a:sym typeface="Merriweather"/>
              </a:defRPr>
            </a:lvl7pPr>
            <a:lvl8pPr marR="0" lvl="7" algn="l" rtl="0">
              <a:lnSpc>
                <a:spcPct val="100000"/>
              </a:lnSpc>
              <a:spcBef>
                <a:spcPts val="0"/>
              </a:spcBef>
              <a:spcAft>
                <a:spcPts val="0"/>
              </a:spcAft>
              <a:buClr>
                <a:schemeClr val="accent1"/>
              </a:buClr>
              <a:buSzPts val="2800"/>
              <a:buFont typeface="Merriweather"/>
              <a:buNone/>
              <a:defRPr sz="2800" b="0" i="0" u="none" strike="noStrike" cap="none">
                <a:solidFill>
                  <a:schemeClr val="accent1"/>
                </a:solidFill>
                <a:latin typeface="Merriweather"/>
                <a:ea typeface="Merriweather"/>
                <a:cs typeface="Merriweather"/>
                <a:sym typeface="Merriweather"/>
              </a:defRPr>
            </a:lvl8pPr>
            <a:lvl9pPr marR="0" lvl="8" algn="l" rtl="0">
              <a:lnSpc>
                <a:spcPct val="100000"/>
              </a:lnSpc>
              <a:spcBef>
                <a:spcPts val="0"/>
              </a:spcBef>
              <a:spcAft>
                <a:spcPts val="0"/>
              </a:spcAft>
              <a:buClr>
                <a:schemeClr val="accent1"/>
              </a:buClr>
              <a:buSzPts val="2800"/>
              <a:buFont typeface="Merriweather"/>
              <a:buNone/>
              <a:defRPr sz="2800" b="0" i="0" u="none" strike="noStrike" cap="none">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dk2"/>
              </a:buClr>
              <a:buSzPts val="1300"/>
              <a:buFont typeface="Roboto"/>
              <a:buChar char="●"/>
              <a:defRPr sz="1300" b="0" i="0" u="none" strike="noStrike" cap="none">
                <a:solidFill>
                  <a:schemeClr val="dk2"/>
                </a:solidFill>
                <a:latin typeface="Roboto"/>
                <a:ea typeface="Roboto"/>
                <a:cs typeface="Roboto"/>
                <a:sym typeface="Roboto"/>
              </a:defRPr>
            </a:lvl1pPr>
            <a:lvl2pPr marL="914400" marR="0" lvl="1" indent="-298450" algn="l" rtl="0">
              <a:lnSpc>
                <a:spcPct val="115000"/>
              </a:lnSpc>
              <a:spcBef>
                <a:spcPts val="1600"/>
              </a:spcBef>
              <a:spcAft>
                <a:spcPts val="0"/>
              </a:spcAft>
              <a:buClr>
                <a:schemeClr val="dk2"/>
              </a:buClr>
              <a:buSzPts val="1100"/>
              <a:buFont typeface="Roboto"/>
              <a:buChar char="○"/>
              <a:defRPr sz="1100" b="0" i="0" u="none" strike="noStrike" cap="none">
                <a:solidFill>
                  <a:schemeClr val="dk2"/>
                </a:solidFill>
                <a:latin typeface="Roboto"/>
                <a:ea typeface="Roboto"/>
                <a:cs typeface="Roboto"/>
                <a:sym typeface="Roboto"/>
              </a:defRPr>
            </a:lvl2pPr>
            <a:lvl3pPr marL="1371600" marR="0" lvl="2" indent="-298450" algn="l" rtl="0">
              <a:lnSpc>
                <a:spcPct val="115000"/>
              </a:lnSpc>
              <a:spcBef>
                <a:spcPts val="1600"/>
              </a:spcBef>
              <a:spcAft>
                <a:spcPts val="0"/>
              </a:spcAft>
              <a:buClr>
                <a:schemeClr val="dk2"/>
              </a:buClr>
              <a:buSzPts val="1100"/>
              <a:buFont typeface="Roboto"/>
              <a:buChar char="■"/>
              <a:defRPr sz="1100" b="0" i="0" u="none" strike="noStrike" cap="none">
                <a:solidFill>
                  <a:schemeClr val="dk2"/>
                </a:solidFill>
                <a:latin typeface="Roboto"/>
                <a:ea typeface="Roboto"/>
                <a:cs typeface="Roboto"/>
                <a:sym typeface="Roboto"/>
              </a:defRPr>
            </a:lvl3pPr>
            <a:lvl4pPr marL="1828800" marR="0" lvl="3" indent="-298450" algn="l" rtl="0">
              <a:lnSpc>
                <a:spcPct val="115000"/>
              </a:lnSpc>
              <a:spcBef>
                <a:spcPts val="1600"/>
              </a:spcBef>
              <a:spcAft>
                <a:spcPts val="0"/>
              </a:spcAft>
              <a:buClr>
                <a:schemeClr val="dk2"/>
              </a:buClr>
              <a:buSzPts val="1100"/>
              <a:buFont typeface="Roboto"/>
              <a:buChar char="●"/>
              <a:defRPr sz="1100" b="0" i="0" u="none" strike="noStrike" cap="none">
                <a:solidFill>
                  <a:schemeClr val="dk2"/>
                </a:solidFill>
                <a:latin typeface="Roboto"/>
                <a:ea typeface="Roboto"/>
                <a:cs typeface="Roboto"/>
                <a:sym typeface="Roboto"/>
              </a:defRPr>
            </a:lvl4pPr>
            <a:lvl5pPr marL="2286000" marR="0" lvl="4" indent="-298450" algn="l" rtl="0">
              <a:lnSpc>
                <a:spcPct val="115000"/>
              </a:lnSpc>
              <a:spcBef>
                <a:spcPts val="1600"/>
              </a:spcBef>
              <a:spcAft>
                <a:spcPts val="0"/>
              </a:spcAft>
              <a:buClr>
                <a:schemeClr val="dk2"/>
              </a:buClr>
              <a:buSzPts val="1100"/>
              <a:buFont typeface="Roboto"/>
              <a:buChar char="○"/>
              <a:defRPr sz="1100" b="0" i="0" u="none" strike="noStrike" cap="none">
                <a:solidFill>
                  <a:schemeClr val="dk2"/>
                </a:solidFill>
                <a:latin typeface="Roboto"/>
                <a:ea typeface="Roboto"/>
                <a:cs typeface="Roboto"/>
                <a:sym typeface="Roboto"/>
              </a:defRPr>
            </a:lvl5pPr>
            <a:lvl6pPr marL="2743200" marR="0" lvl="5" indent="-298450" algn="l" rtl="0">
              <a:lnSpc>
                <a:spcPct val="115000"/>
              </a:lnSpc>
              <a:spcBef>
                <a:spcPts val="1600"/>
              </a:spcBef>
              <a:spcAft>
                <a:spcPts val="0"/>
              </a:spcAft>
              <a:buClr>
                <a:schemeClr val="dk2"/>
              </a:buClr>
              <a:buSzPts val="1100"/>
              <a:buFont typeface="Roboto"/>
              <a:buChar char="■"/>
              <a:defRPr sz="1100" b="0" i="0" u="none" strike="noStrike" cap="none">
                <a:solidFill>
                  <a:schemeClr val="dk2"/>
                </a:solidFill>
                <a:latin typeface="Roboto"/>
                <a:ea typeface="Roboto"/>
                <a:cs typeface="Roboto"/>
                <a:sym typeface="Roboto"/>
              </a:defRPr>
            </a:lvl6pPr>
            <a:lvl7pPr marL="3200400" marR="0" lvl="6" indent="-298450" algn="l" rtl="0">
              <a:lnSpc>
                <a:spcPct val="115000"/>
              </a:lnSpc>
              <a:spcBef>
                <a:spcPts val="1600"/>
              </a:spcBef>
              <a:spcAft>
                <a:spcPts val="0"/>
              </a:spcAft>
              <a:buClr>
                <a:schemeClr val="dk2"/>
              </a:buClr>
              <a:buSzPts val="1100"/>
              <a:buFont typeface="Roboto"/>
              <a:buChar char="●"/>
              <a:defRPr sz="1100" b="0" i="0" u="none" strike="noStrike" cap="none">
                <a:solidFill>
                  <a:schemeClr val="dk2"/>
                </a:solidFill>
                <a:latin typeface="Roboto"/>
                <a:ea typeface="Roboto"/>
                <a:cs typeface="Roboto"/>
                <a:sym typeface="Roboto"/>
              </a:defRPr>
            </a:lvl7pPr>
            <a:lvl8pPr marL="3657600" marR="0" lvl="7" indent="-298450" algn="l" rtl="0">
              <a:lnSpc>
                <a:spcPct val="115000"/>
              </a:lnSpc>
              <a:spcBef>
                <a:spcPts val="1600"/>
              </a:spcBef>
              <a:spcAft>
                <a:spcPts val="0"/>
              </a:spcAft>
              <a:buClr>
                <a:schemeClr val="dk2"/>
              </a:buClr>
              <a:buSzPts val="1100"/>
              <a:buFont typeface="Roboto"/>
              <a:buChar char="○"/>
              <a:defRPr sz="1100" b="0" i="0" u="none" strike="noStrike" cap="none">
                <a:solidFill>
                  <a:schemeClr val="dk2"/>
                </a:solidFill>
                <a:latin typeface="Roboto"/>
                <a:ea typeface="Roboto"/>
                <a:cs typeface="Roboto"/>
                <a:sym typeface="Roboto"/>
              </a:defRPr>
            </a:lvl8pPr>
            <a:lvl9pPr marL="4114800" marR="0" lvl="8" indent="-298450" algn="l" rtl="0">
              <a:lnSpc>
                <a:spcPct val="115000"/>
              </a:lnSpc>
              <a:spcBef>
                <a:spcPts val="1600"/>
              </a:spcBef>
              <a:spcAft>
                <a:spcPts val="1600"/>
              </a:spcAft>
              <a:buClr>
                <a:schemeClr val="dk2"/>
              </a:buClr>
              <a:buSzPts val="1100"/>
              <a:buFont typeface="Roboto"/>
              <a:buChar char="■"/>
              <a:defRPr sz="1100" b="0" i="0" u="none" strike="noStrike" cap="none">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mc:AlternateContent xmlns:mc="http://schemas.openxmlformats.org/markup-compatibility/2006" xmlns:p14="http://schemas.microsoft.com/office/powerpoint/2010/main">
    <mc:Choice Requires="p14">
      <p:transition spd="slow">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2"/>
          <p:cNvSpPr txBox="1">
            <a:spLocks noGrp="1"/>
          </p:cNvSpPr>
          <p:nvPr>
            <p:ph type="ctrTitle"/>
          </p:nvPr>
        </p:nvSpPr>
        <p:spPr>
          <a:xfrm>
            <a:off x="311700" y="539725"/>
            <a:ext cx="8520600" cy="1282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600"/>
              <a:buNone/>
            </a:pPr>
            <a:r>
              <a:rPr lang="en-US" sz="4000" dirty="0">
                <a:latin typeface="Arial"/>
                <a:ea typeface="Arial"/>
                <a:cs typeface="Arial"/>
                <a:sym typeface="Arial"/>
              </a:rPr>
              <a:t>HOUSE PRICE PREDICTION</a:t>
            </a:r>
            <a:endParaRPr sz="4000" dirty="0">
              <a:latin typeface="Arial"/>
              <a:ea typeface="Arial"/>
              <a:cs typeface="Arial"/>
              <a:sym typeface="Arial"/>
            </a:endParaRPr>
          </a:p>
        </p:txBody>
      </p:sp>
      <p:sp>
        <p:nvSpPr>
          <p:cNvPr id="59" name="Google Shape;59;p12"/>
          <p:cNvSpPr txBox="1">
            <a:spLocks noGrp="1"/>
          </p:cNvSpPr>
          <p:nvPr>
            <p:ph type="subTitle" idx="1"/>
          </p:nvPr>
        </p:nvSpPr>
        <p:spPr>
          <a:xfrm>
            <a:off x="311700" y="1878550"/>
            <a:ext cx="5238900" cy="738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600"/>
              <a:buNone/>
            </a:pPr>
            <a:endParaRPr lang="en-US" sz="1800" dirty="0">
              <a:latin typeface="Arial"/>
              <a:ea typeface="Arial"/>
              <a:cs typeface="Arial"/>
              <a:sym typeface="Arial"/>
            </a:endParaRPr>
          </a:p>
          <a:p>
            <a:pPr marL="0" lvl="0" indent="0" algn="l" rtl="0">
              <a:lnSpc>
                <a:spcPct val="100000"/>
              </a:lnSpc>
              <a:spcBef>
                <a:spcPts val="0"/>
              </a:spcBef>
              <a:spcAft>
                <a:spcPts val="0"/>
              </a:spcAft>
              <a:buSzPts val="1600"/>
              <a:buNone/>
            </a:pPr>
            <a:r>
              <a:rPr lang="en-US" sz="1800" dirty="0">
                <a:latin typeface="Arial"/>
                <a:ea typeface="Arial"/>
                <a:cs typeface="Arial"/>
                <a:sym typeface="Arial"/>
              </a:rPr>
              <a:t>Shainan Agrawal</a:t>
            </a:r>
            <a:endParaRPr sz="1800" dirty="0">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1"/>
          <p:cNvSpPr txBox="1">
            <a:spLocks noGrp="1"/>
          </p:cNvSpPr>
          <p:nvPr>
            <p:ph type="title"/>
          </p:nvPr>
        </p:nvSpPr>
        <p:spPr>
          <a:xfrm>
            <a:off x="272371" y="494370"/>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Predictive Analytics</a:t>
            </a:r>
            <a:endParaRPr>
              <a:latin typeface="Arial"/>
              <a:ea typeface="Arial"/>
              <a:cs typeface="Arial"/>
              <a:sym typeface="Arial"/>
            </a:endParaRPr>
          </a:p>
        </p:txBody>
      </p:sp>
      <p:sp>
        <p:nvSpPr>
          <p:cNvPr id="130" name="Google Shape;130;p21"/>
          <p:cNvSpPr/>
          <p:nvPr/>
        </p:nvSpPr>
        <p:spPr>
          <a:xfrm>
            <a:off x="150572" y="1389887"/>
            <a:ext cx="8764200" cy="86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100" i="0" u="none" strike="noStrike" cap="none">
                <a:solidFill>
                  <a:srgbClr val="181C26"/>
                </a:solidFill>
              </a:rPr>
              <a:t>We also considered doing a 12- month  predictive model for our client’s current home in Bellevue, WA </a:t>
            </a:r>
            <a:r>
              <a:rPr lang="en-US" sz="1100">
                <a:solidFill>
                  <a:srgbClr val="181C26"/>
                </a:solidFill>
              </a:rPr>
              <a:t>in zip code 98007 </a:t>
            </a:r>
            <a:r>
              <a:rPr lang="en-US" sz="1100" i="0" u="none" strike="noStrike" cap="none">
                <a:solidFill>
                  <a:srgbClr val="181C26"/>
                </a:solidFill>
              </a:rPr>
              <a:t>. </a:t>
            </a:r>
            <a:endParaRPr sz="1100" i="0" u="none" strike="noStrike" cap="none">
              <a:solidFill>
                <a:srgbClr val="181C26"/>
              </a:solidFill>
            </a:endParaRPr>
          </a:p>
          <a:p>
            <a:pPr marL="457200" marR="0" lvl="0" indent="-298450" algn="l" rtl="0">
              <a:lnSpc>
                <a:spcPct val="100000"/>
              </a:lnSpc>
              <a:spcBef>
                <a:spcPts val="0"/>
              </a:spcBef>
              <a:spcAft>
                <a:spcPts val="0"/>
              </a:spcAft>
              <a:buClr>
                <a:srgbClr val="181C26"/>
              </a:buClr>
              <a:buSzPts val="1100"/>
              <a:buChar char="●"/>
            </a:pPr>
            <a:r>
              <a:rPr lang="en-US" sz="1100" i="0" u="none" strike="noStrike" cap="none">
                <a:solidFill>
                  <a:srgbClr val="181C26"/>
                </a:solidFill>
              </a:rPr>
              <a:t>The housing market for zip code experienced a drop around mid-2019 before recovering through 2020. </a:t>
            </a:r>
            <a:r>
              <a:rPr lang="en-US" sz="1100">
                <a:solidFill>
                  <a:srgbClr val="181C26"/>
                </a:solidFill>
              </a:rPr>
              <a:t>With </a:t>
            </a:r>
            <a:r>
              <a:rPr lang="en-US" sz="1100" i="0" u="none" strike="noStrike" cap="none">
                <a:solidFill>
                  <a:srgbClr val="181C26"/>
                </a:solidFill>
              </a:rPr>
              <a:t>a MAPE value of 7.75%, the model is a fairly good predictive indicator of home value over the next year.</a:t>
            </a:r>
            <a:endParaRPr sz="1100"/>
          </a:p>
          <a:p>
            <a:pPr marL="0" marR="0" lvl="0" indent="0" algn="l" rtl="0">
              <a:lnSpc>
                <a:spcPct val="100000"/>
              </a:lnSpc>
              <a:spcBef>
                <a:spcPts val="0"/>
              </a:spcBef>
              <a:spcAft>
                <a:spcPts val="0"/>
              </a:spcAft>
              <a:buNone/>
            </a:pPr>
            <a:br>
              <a:rPr lang="en-US" sz="1100" i="0" u="none" strike="noStrike" cap="none">
                <a:solidFill>
                  <a:srgbClr val="000000"/>
                </a:solidFill>
              </a:rPr>
            </a:br>
            <a:endParaRPr sz="1100" i="0" u="none" strike="noStrike" cap="none">
              <a:solidFill>
                <a:srgbClr val="181C26"/>
              </a:solidFill>
            </a:endParaRPr>
          </a:p>
        </p:txBody>
      </p:sp>
      <p:pic>
        <p:nvPicPr>
          <p:cNvPr id="131" name="Google Shape;131;p21"/>
          <p:cNvPicPr preferRelativeResize="0"/>
          <p:nvPr/>
        </p:nvPicPr>
        <p:blipFill rotWithShape="1">
          <a:blip r:embed="rId3">
            <a:alphaModFix/>
          </a:blip>
          <a:srcRect/>
          <a:stretch/>
        </p:blipFill>
        <p:spPr>
          <a:xfrm>
            <a:off x="272363" y="2378925"/>
            <a:ext cx="3377925" cy="2541049"/>
          </a:xfrm>
          <a:prstGeom prst="rect">
            <a:avLst/>
          </a:prstGeom>
          <a:noFill/>
          <a:ln>
            <a:noFill/>
          </a:ln>
        </p:spPr>
      </p:pic>
      <p:pic>
        <p:nvPicPr>
          <p:cNvPr id="132" name="Google Shape;132;p21"/>
          <p:cNvPicPr preferRelativeResize="0"/>
          <p:nvPr/>
        </p:nvPicPr>
        <p:blipFill>
          <a:blip r:embed="rId4">
            <a:alphaModFix/>
          </a:blip>
          <a:stretch>
            <a:fillRect/>
          </a:stretch>
        </p:blipFill>
        <p:spPr>
          <a:xfrm>
            <a:off x="4212300" y="2447700"/>
            <a:ext cx="4150518" cy="240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272371" y="494370"/>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Prescriptive Analytics</a:t>
            </a:r>
            <a:endParaRPr>
              <a:latin typeface="Arial"/>
              <a:ea typeface="Arial"/>
              <a:cs typeface="Arial"/>
              <a:sym typeface="Arial"/>
            </a:endParaRPr>
          </a:p>
        </p:txBody>
      </p:sp>
      <p:pic>
        <p:nvPicPr>
          <p:cNvPr id="138" name="Google Shape;138;p22"/>
          <p:cNvPicPr preferRelativeResize="0"/>
          <p:nvPr/>
        </p:nvPicPr>
        <p:blipFill>
          <a:blip r:embed="rId3">
            <a:alphaModFix/>
          </a:blip>
          <a:stretch>
            <a:fillRect/>
          </a:stretch>
        </p:blipFill>
        <p:spPr>
          <a:xfrm>
            <a:off x="3864734" y="1374150"/>
            <a:ext cx="5109545" cy="3637399"/>
          </a:xfrm>
          <a:prstGeom prst="rect">
            <a:avLst/>
          </a:prstGeom>
          <a:noFill/>
          <a:ln w="9525" cap="flat" cmpd="sng">
            <a:solidFill>
              <a:srgbClr val="000000"/>
            </a:solidFill>
            <a:prstDash val="solid"/>
            <a:round/>
            <a:headEnd type="none" w="sm" len="sm"/>
            <a:tailEnd type="none" w="sm" len="sm"/>
          </a:ln>
        </p:spPr>
      </p:pic>
      <p:sp>
        <p:nvSpPr>
          <p:cNvPr id="139" name="Google Shape;139;p22"/>
          <p:cNvSpPr txBox="1">
            <a:spLocks noGrp="1"/>
          </p:cNvSpPr>
          <p:nvPr>
            <p:ph type="body" idx="4294967295"/>
          </p:nvPr>
        </p:nvSpPr>
        <p:spPr>
          <a:xfrm>
            <a:off x="129550" y="1484650"/>
            <a:ext cx="3552900" cy="3090900"/>
          </a:xfrm>
          <a:prstGeom prst="rect">
            <a:avLst/>
          </a:prstGeom>
          <a:noFill/>
          <a:ln>
            <a:noFill/>
          </a:ln>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SzPts val="1600"/>
              <a:buFont typeface="Arial"/>
              <a:buChar char="●"/>
            </a:pPr>
            <a:r>
              <a:rPr lang="en-US" sz="1600">
                <a:latin typeface="Arial"/>
                <a:ea typeface="Arial"/>
                <a:cs typeface="Arial"/>
                <a:sym typeface="Arial"/>
              </a:rPr>
              <a:t>5 selected zip codes for final evaluation</a:t>
            </a:r>
            <a:endParaRPr sz="1600">
              <a:latin typeface="Arial"/>
              <a:ea typeface="Arial"/>
              <a:cs typeface="Arial"/>
              <a:sym typeface="Arial"/>
            </a:endParaRPr>
          </a:p>
          <a:p>
            <a:pPr marL="457200" lvl="0" indent="-330200" algn="l" rtl="0">
              <a:lnSpc>
                <a:spcPct val="150000"/>
              </a:lnSpc>
              <a:spcBef>
                <a:spcPts val="0"/>
              </a:spcBef>
              <a:spcAft>
                <a:spcPts val="0"/>
              </a:spcAft>
              <a:buSzPts val="1600"/>
              <a:buFont typeface="Arial"/>
              <a:buChar char="●"/>
            </a:pPr>
            <a:r>
              <a:rPr lang="en-US" sz="1600">
                <a:latin typeface="Arial"/>
                <a:ea typeface="Arial"/>
                <a:cs typeface="Arial"/>
                <a:sym typeface="Arial"/>
              </a:rPr>
              <a:t>Darker red = more expensive </a:t>
            </a:r>
            <a:endParaRPr sz="1600">
              <a:latin typeface="Arial"/>
              <a:ea typeface="Arial"/>
              <a:cs typeface="Arial"/>
              <a:sym typeface="Arial"/>
            </a:endParaRPr>
          </a:p>
          <a:p>
            <a:pPr marL="914400" lvl="1" indent="-330200" algn="l" rtl="0">
              <a:lnSpc>
                <a:spcPct val="150000"/>
              </a:lnSpc>
              <a:spcBef>
                <a:spcPts val="0"/>
              </a:spcBef>
              <a:spcAft>
                <a:spcPts val="0"/>
              </a:spcAft>
              <a:buSzPts val="1600"/>
              <a:buFont typeface="Arial"/>
              <a:buChar char="○"/>
            </a:pPr>
            <a:r>
              <a:rPr lang="en-US" sz="1600">
                <a:latin typeface="Arial"/>
                <a:ea typeface="Arial"/>
                <a:cs typeface="Arial"/>
                <a:sym typeface="Arial"/>
              </a:rPr>
              <a:t>North side in graph</a:t>
            </a:r>
            <a:endParaRPr sz="1600">
              <a:latin typeface="Arial"/>
              <a:ea typeface="Arial"/>
              <a:cs typeface="Arial"/>
              <a:sym typeface="Arial"/>
            </a:endParaRPr>
          </a:p>
          <a:p>
            <a:pPr marL="457200" lvl="0" indent="-330200" algn="l" rtl="0">
              <a:lnSpc>
                <a:spcPct val="150000"/>
              </a:lnSpc>
              <a:spcBef>
                <a:spcPts val="0"/>
              </a:spcBef>
              <a:spcAft>
                <a:spcPts val="0"/>
              </a:spcAft>
              <a:buSzPts val="1600"/>
              <a:buFont typeface="Arial"/>
              <a:buChar char="●"/>
            </a:pPr>
            <a:r>
              <a:rPr lang="en-US" sz="1600">
                <a:latin typeface="Arial"/>
                <a:ea typeface="Arial"/>
                <a:cs typeface="Arial"/>
                <a:sym typeface="Arial"/>
              </a:rPr>
              <a:t>Darker green = more affordable</a:t>
            </a:r>
            <a:endParaRPr sz="1600">
              <a:latin typeface="Arial"/>
              <a:ea typeface="Arial"/>
              <a:cs typeface="Arial"/>
              <a:sym typeface="Arial"/>
            </a:endParaRPr>
          </a:p>
          <a:p>
            <a:pPr marL="914400" lvl="1" indent="-330200" algn="l" rtl="0">
              <a:lnSpc>
                <a:spcPct val="150000"/>
              </a:lnSpc>
              <a:spcBef>
                <a:spcPts val="0"/>
              </a:spcBef>
              <a:spcAft>
                <a:spcPts val="0"/>
              </a:spcAft>
              <a:buSzPts val="1600"/>
              <a:buFont typeface="Arial"/>
              <a:buChar char="○"/>
            </a:pPr>
            <a:r>
              <a:rPr lang="en-US" sz="1600">
                <a:latin typeface="Arial"/>
                <a:ea typeface="Arial"/>
                <a:cs typeface="Arial"/>
                <a:sym typeface="Arial"/>
              </a:rPr>
              <a:t>South side in graph</a:t>
            </a:r>
            <a:endParaRPr sz="1000">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3"/>
          <p:cNvSpPr txBox="1">
            <a:spLocks noGrp="1"/>
          </p:cNvSpPr>
          <p:nvPr>
            <p:ph type="title"/>
          </p:nvPr>
        </p:nvSpPr>
        <p:spPr>
          <a:xfrm>
            <a:off x="311725" y="500925"/>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Prescriptive Analytics</a:t>
            </a:r>
            <a:endParaRPr>
              <a:latin typeface="Arial"/>
              <a:ea typeface="Arial"/>
              <a:cs typeface="Arial"/>
              <a:sym typeface="Arial"/>
            </a:endParaRPr>
          </a:p>
        </p:txBody>
      </p:sp>
      <p:sp>
        <p:nvSpPr>
          <p:cNvPr id="145" name="Google Shape;145;p23"/>
          <p:cNvSpPr txBox="1">
            <a:spLocks noGrp="1"/>
          </p:cNvSpPr>
          <p:nvPr>
            <p:ph type="body" idx="4294967295"/>
          </p:nvPr>
        </p:nvSpPr>
        <p:spPr>
          <a:xfrm>
            <a:off x="311725" y="1360875"/>
            <a:ext cx="8520600" cy="35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700" b="1">
                <a:latin typeface="Arial"/>
                <a:ea typeface="Arial"/>
                <a:cs typeface="Arial"/>
                <a:sym typeface="Arial"/>
              </a:rPr>
              <a:t>Binary Optimization Problem</a:t>
            </a:r>
            <a:endParaRPr sz="1700" b="1">
              <a:latin typeface="Arial"/>
              <a:ea typeface="Arial"/>
              <a:cs typeface="Arial"/>
              <a:sym typeface="Arial"/>
            </a:endParaRPr>
          </a:p>
          <a:p>
            <a:pPr marL="0" lvl="0" indent="0" algn="l" rtl="0">
              <a:spcBef>
                <a:spcPts val="0"/>
              </a:spcBef>
              <a:spcAft>
                <a:spcPts val="0"/>
              </a:spcAft>
              <a:buNone/>
            </a:pPr>
            <a:endParaRPr sz="500" b="1">
              <a:latin typeface="Arial"/>
              <a:ea typeface="Arial"/>
              <a:cs typeface="Arial"/>
              <a:sym typeface="Arial"/>
            </a:endParaRPr>
          </a:p>
          <a:p>
            <a:pPr marL="457200" lvl="0" indent="-336550" algn="l" rtl="0">
              <a:spcBef>
                <a:spcPts val="0"/>
              </a:spcBef>
              <a:spcAft>
                <a:spcPts val="0"/>
              </a:spcAft>
              <a:buSzPts val="1700"/>
              <a:buFont typeface="Arial"/>
              <a:buChar char="●"/>
            </a:pPr>
            <a:r>
              <a:rPr lang="en-US" sz="1700">
                <a:latin typeface="Arial"/>
                <a:ea typeface="Arial"/>
                <a:cs typeface="Arial"/>
                <a:sym typeface="Arial"/>
              </a:rPr>
              <a:t>Binary linear minimization model to determine which zip code to live in strictly on the cost of living</a:t>
            </a:r>
            <a:endParaRPr sz="1700">
              <a:latin typeface="Arial"/>
              <a:ea typeface="Arial"/>
              <a:cs typeface="Arial"/>
              <a:sym typeface="Arial"/>
            </a:endParaRPr>
          </a:p>
          <a:p>
            <a:pPr marL="914400" lvl="1" indent="-336550" algn="l" rtl="0">
              <a:spcBef>
                <a:spcPts val="1600"/>
              </a:spcBef>
              <a:spcAft>
                <a:spcPts val="0"/>
              </a:spcAft>
              <a:buSzPts val="1700"/>
              <a:buFont typeface="Arial"/>
              <a:buChar char="○"/>
            </a:pPr>
            <a:r>
              <a:rPr lang="en-US" sz="1700">
                <a:latin typeface="Arial"/>
                <a:ea typeface="Arial"/>
                <a:cs typeface="Arial"/>
                <a:sym typeface="Arial"/>
              </a:rPr>
              <a:t>Used binary optimization rather than standard integer optimization to make a decision on where to live</a:t>
            </a:r>
            <a:endParaRPr sz="1700">
              <a:latin typeface="Arial"/>
              <a:ea typeface="Arial"/>
              <a:cs typeface="Arial"/>
              <a:sym typeface="Arial"/>
            </a:endParaRPr>
          </a:p>
          <a:p>
            <a:pPr marL="0" lvl="0" indent="0" algn="l" rtl="0">
              <a:spcBef>
                <a:spcPts val="0"/>
              </a:spcBef>
              <a:spcAft>
                <a:spcPts val="0"/>
              </a:spcAft>
              <a:buNone/>
            </a:pPr>
            <a:endParaRPr sz="1200">
              <a:latin typeface="Arial"/>
              <a:ea typeface="Arial"/>
              <a:cs typeface="Arial"/>
              <a:sym typeface="Arial"/>
            </a:endParaRPr>
          </a:p>
          <a:p>
            <a:pPr marL="457200" lvl="0" indent="-336550" algn="l" rtl="0">
              <a:spcBef>
                <a:spcPts val="0"/>
              </a:spcBef>
              <a:spcAft>
                <a:spcPts val="0"/>
              </a:spcAft>
              <a:buSzPts val="1700"/>
              <a:buFont typeface="Arial"/>
              <a:buChar char="●"/>
            </a:pPr>
            <a:r>
              <a:rPr lang="en-US" sz="1700">
                <a:latin typeface="Arial"/>
                <a:ea typeface="Arial"/>
                <a:cs typeface="Arial"/>
                <a:sym typeface="Arial"/>
              </a:rPr>
              <a:t>Takes into account property tax, fuel costs, and utility costs to decrease unnecessary expenses</a:t>
            </a:r>
            <a:endParaRPr sz="1700">
              <a:latin typeface="Arial"/>
              <a:ea typeface="Arial"/>
              <a:cs typeface="Arial"/>
              <a:sym typeface="Arial"/>
            </a:endParaRPr>
          </a:p>
          <a:p>
            <a:pPr marL="0" lvl="0" indent="0" algn="l" rtl="0">
              <a:spcBef>
                <a:spcPts val="0"/>
              </a:spcBef>
              <a:spcAft>
                <a:spcPts val="0"/>
              </a:spcAft>
              <a:buNone/>
            </a:pPr>
            <a:endParaRPr sz="1200">
              <a:latin typeface="Arial"/>
              <a:ea typeface="Arial"/>
              <a:cs typeface="Arial"/>
              <a:sym typeface="Arial"/>
            </a:endParaRPr>
          </a:p>
          <a:p>
            <a:pPr marL="457200" lvl="0" indent="-336550" algn="l" rtl="0">
              <a:spcBef>
                <a:spcPts val="0"/>
              </a:spcBef>
              <a:spcAft>
                <a:spcPts val="0"/>
              </a:spcAft>
              <a:buSzPts val="1700"/>
              <a:buFont typeface="Arial"/>
              <a:buChar char="●"/>
            </a:pPr>
            <a:r>
              <a:rPr lang="en-US" sz="1700">
                <a:latin typeface="Arial"/>
                <a:ea typeface="Arial"/>
                <a:cs typeface="Arial"/>
                <a:sym typeface="Arial"/>
              </a:rPr>
              <a:t>Uses Excel model to form a minimization model for living costs with defined constraints</a:t>
            </a:r>
            <a:endParaRPr>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4"/>
          <p:cNvSpPr/>
          <p:nvPr/>
        </p:nvSpPr>
        <p:spPr>
          <a:xfrm>
            <a:off x="0" y="886100"/>
            <a:ext cx="9144000" cy="1017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4"/>
          <p:cNvSpPr txBox="1">
            <a:spLocks noGrp="1"/>
          </p:cNvSpPr>
          <p:nvPr>
            <p:ph type="title"/>
          </p:nvPr>
        </p:nvSpPr>
        <p:spPr>
          <a:xfrm>
            <a:off x="311700" y="176675"/>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Prescriptive Analytics</a:t>
            </a:r>
            <a:endParaRPr>
              <a:latin typeface="Arial"/>
              <a:ea typeface="Arial"/>
              <a:cs typeface="Arial"/>
              <a:sym typeface="Arial"/>
            </a:endParaRPr>
          </a:p>
        </p:txBody>
      </p:sp>
      <p:pic>
        <p:nvPicPr>
          <p:cNvPr id="152" name="Google Shape;152;p24"/>
          <p:cNvPicPr preferRelativeResize="0"/>
          <p:nvPr/>
        </p:nvPicPr>
        <p:blipFill>
          <a:blip r:embed="rId3">
            <a:alphaModFix/>
          </a:blip>
          <a:stretch>
            <a:fillRect/>
          </a:stretch>
        </p:blipFill>
        <p:spPr>
          <a:xfrm>
            <a:off x="1135850" y="953250"/>
            <a:ext cx="6841325" cy="4106950"/>
          </a:xfrm>
          <a:prstGeom prst="rect">
            <a:avLst/>
          </a:prstGeom>
          <a:noFill/>
          <a:ln>
            <a:noFill/>
          </a:ln>
        </p:spPr>
      </p:pic>
      <p:sp>
        <p:nvSpPr>
          <p:cNvPr id="153" name="Google Shape;153;p24"/>
          <p:cNvSpPr txBox="1"/>
          <p:nvPr/>
        </p:nvSpPr>
        <p:spPr>
          <a:xfrm>
            <a:off x="6407925" y="3832925"/>
            <a:ext cx="2196600" cy="55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i="1">
                <a:latin typeface="Roboto"/>
                <a:ea typeface="Roboto"/>
                <a:cs typeface="Roboto"/>
                <a:sym typeface="Roboto"/>
              </a:rPr>
              <a:t>Mathematical formulation in Appendix A</a:t>
            </a:r>
            <a:endParaRPr i="1">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5"/>
          <p:cNvSpPr txBox="1">
            <a:spLocks noGrp="1"/>
          </p:cNvSpPr>
          <p:nvPr>
            <p:ph type="title"/>
          </p:nvPr>
        </p:nvSpPr>
        <p:spPr>
          <a:xfrm>
            <a:off x="311725" y="500925"/>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Prescriptive Analytics</a:t>
            </a:r>
            <a:endParaRPr>
              <a:latin typeface="Arial"/>
              <a:ea typeface="Arial"/>
              <a:cs typeface="Arial"/>
              <a:sym typeface="Arial"/>
            </a:endParaRPr>
          </a:p>
        </p:txBody>
      </p:sp>
      <p:sp>
        <p:nvSpPr>
          <p:cNvPr id="159" name="Google Shape;159;p25"/>
          <p:cNvSpPr txBox="1">
            <a:spLocks noGrp="1"/>
          </p:cNvSpPr>
          <p:nvPr>
            <p:ph type="body" idx="4294967295"/>
          </p:nvPr>
        </p:nvSpPr>
        <p:spPr>
          <a:xfrm>
            <a:off x="311725" y="1506100"/>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US" sz="1700" b="1">
                <a:latin typeface="Arial"/>
                <a:ea typeface="Arial"/>
                <a:cs typeface="Arial"/>
                <a:sym typeface="Arial"/>
              </a:rPr>
              <a:t>Utility Function Problem</a:t>
            </a:r>
            <a:endParaRPr sz="1700" b="1">
              <a:latin typeface="Arial"/>
              <a:ea typeface="Arial"/>
              <a:cs typeface="Arial"/>
              <a:sym typeface="Arial"/>
            </a:endParaRPr>
          </a:p>
          <a:p>
            <a:pPr marL="0" lvl="0" indent="0" algn="l" rtl="0">
              <a:lnSpc>
                <a:spcPct val="115000"/>
              </a:lnSpc>
              <a:spcBef>
                <a:spcPts val="0"/>
              </a:spcBef>
              <a:spcAft>
                <a:spcPts val="0"/>
              </a:spcAft>
              <a:buSzPts val="1300"/>
              <a:buNone/>
            </a:pPr>
            <a:endParaRPr sz="800">
              <a:latin typeface="Arial"/>
              <a:ea typeface="Arial"/>
              <a:cs typeface="Arial"/>
              <a:sym typeface="Arial"/>
            </a:endParaRPr>
          </a:p>
          <a:p>
            <a:pPr marL="457200" marR="0" lvl="0" indent="-336550" algn="l" rtl="0">
              <a:lnSpc>
                <a:spcPct val="115000"/>
              </a:lnSpc>
              <a:spcBef>
                <a:spcPts val="0"/>
              </a:spcBef>
              <a:spcAft>
                <a:spcPts val="0"/>
              </a:spcAft>
              <a:buSzPts val="1700"/>
              <a:buFont typeface="Arial"/>
              <a:buChar char="●"/>
            </a:pPr>
            <a:r>
              <a:rPr lang="en-US" sz="1700">
                <a:latin typeface="Arial"/>
                <a:ea typeface="Arial"/>
                <a:cs typeface="Arial"/>
                <a:sym typeface="Arial"/>
              </a:rPr>
              <a:t>Utility theory takes into account the decision-maker’s tolerance for risk</a:t>
            </a:r>
            <a:endParaRPr sz="1700">
              <a:latin typeface="Arial"/>
              <a:ea typeface="Arial"/>
              <a:cs typeface="Arial"/>
              <a:sym typeface="Arial"/>
            </a:endParaRPr>
          </a:p>
          <a:p>
            <a:pPr marL="0" marR="0" lvl="0" indent="0" algn="l" rtl="0">
              <a:lnSpc>
                <a:spcPct val="115000"/>
              </a:lnSpc>
              <a:spcBef>
                <a:spcPts val="0"/>
              </a:spcBef>
              <a:spcAft>
                <a:spcPts val="0"/>
              </a:spcAft>
              <a:buNone/>
            </a:pPr>
            <a:endParaRPr sz="1700">
              <a:latin typeface="Arial"/>
              <a:ea typeface="Arial"/>
              <a:cs typeface="Arial"/>
              <a:sym typeface="Arial"/>
            </a:endParaRPr>
          </a:p>
          <a:p>
            <a:pPr marL="457200" marR="0" lvl="0" indent="-336550" algn="l" rtl="0">
              <a:lnSpc>
                <a:spcPct val="115000"/>
              </a:lnSpc>
              <a:spcBef>
                <a:spcPts val="0"/>
              </a:spcBef>
              <a:spcAft>
                <a:spcPts val="0"/>
              </a:spcAft>
              <a:buSzPts val="1700"/>
              <a:buFont typeface="Arial"/>
              <a:buChar char="●"/>
            </a:pPr>
            <a:r>
              <a:rPr lang="en-US" sz="1700" u="sng">
                <a:latin typeface="Arial"/>
                <a:ea typeface="Arial"/>
                <a:cs typeface="Arial"/>
                <a:sym typeface="Arial"/>
              </a:rPr>
              <a:t>Criteria</a:t>
            </a:r>
            <a:r>
              <a:rPr lang="en-US" sz="1700">
                <a:latin typeface="Arial"/>
                <a:ea typeface="Arial"/>
                <a:cs typeface="Arial"/>
                <a:sym typeface="Arial"/>
              </a:rPr>
              <a:t>: salary, commute time, projected home value increase, violent crime, property crime, moving costs, and school zone</a:t>
            </a:r>
            <a:endParaRPr sz="1700">
              <a:latin typeface="Arial"/>
              <a:ea typeface="Arial"/>
              <a:cs typeface="Arial"/>
              <a:sym typeface="Arial"/>
            </a:endParaRPr>
          </a:p>
          <a:p>
            <a:pPr marL="914400" marR="0" lvl="1" indent="-336550" algn="l" rtl="0">
              <a:lnSpc>
                <a:spcPct val="115000"/>
              </a:lnSpc>
              <a:spcBef>
                <a:spcPts val="0"/>
              </a:spcBef>
              <a:spcAft>
                <a:spcPts val="0"/>
              </a:spcAft>
              <a:buSzPts val="1700"/>
              <a:buFont typeface="Arial"/>
              <a:buChar char="○"/>
            </a:pPr>
            <a:r>
              <a:rPr lang="en-US" sz="1700">
                <a:latin typeface="Arial"/>
                <a:ea typeface="Arial"/>
                <a:cs typeface="Arial"/>
                <a:sym typeface="Arial"/>
              </a:rPr>
              <a:t>Client has three school-age children</a:t>
            </a:r>
            <a:endParaRPr sz="1700">
              <a:latin typeface="Arial"/>
              <a:ea typeface="Arial"/>
              <a:cs typeface="Arial"/>
              <a:sym typeface="Arial"/>
            </a:endParaRPr>
          </a:p>
          <a:p>
            <a:pPr marL="914400" marR="0" lvl="1" indent="-336550" algn="l" rtl="0">
              <a:lnSpc>
                <a:spcPct val="115000"/>
              </a:lnSpc>
              <a:spcBef>
                <a:spcPts val="0"/>
              </a:spcBef>
              <a:spcAft>
                <a:spcPts val="0"/>
              </a:spcAft>
              <a:buSzPts val="1700"/>
              <a:buFont typeface="Arial"/>
              <a:buChar char="○"/>
            </a:pPr>
            <a:r>
              <a:rPr lang="en-US" sz="1700">
                <a:latin typeface="Arial"/>
                <a:ea typeface="Arial"/>
                <a:cs typeface="Arial"/>
                <a:sym typeface="Arial"/>
              </a:rPr>
              <a:t>Prefers shorter commute distances</a:t>
            </a:r>
            <a:endParaRPr sz="1700">
              <a:latin typeface="Arial"/>
              <a:ea typeface="Arial"/>
              <a:cs typeface="Arial"/>
              <a:sym typeface="Arial"/>
            </a:endParaRPr>
          </a:p>
          <a:p>
            <a:pPr marL="0" marR="0" lvl="0" indent="0" algn="l" rtl="0">
              <a:lnSpc>
                <a:spcPct val="115000"/>
              </a:lnSpc>
              <a:spcBef>
                <a:spcPts val="0"/>
              </a:spcBef>
              <a:spcAft>
                <a:spcPts val="0"/>
              </a:spcAft>
              <a:buNone/>
            </a:pPr>
            <a:endParaRPr sz="1700">
              <a:latin typeface="Arial"/>
              <a:ea typeface="Arial"/>
              <a:cs typeface="Arial"/>
              <a:sym typeface="Arial"/>
            </a:endParaRPr>
          </a:p>
          <a:p>
            <a:pPr marL="457200" marR="0" lvl="0" indent="-336550" algn="l" rtl="0">
              <a:lnSpc>
                <a:spcPct val="115000"/>
              </a:lnSpc>
              <a:spcBef>
                <a:spcPts val="0"/>
              </a:spcBef>
              <a:spcAft>
                <a:spcPts val="0"/>
              </a:spcAft>
              <a:buSzPts val="1700"/>
              <a:buFont typeface="Arial"/>
              <a:buChar char="●"/>
            </a:pPr>
            <a:r>
              <a:rPr lang="en-US" sz="1700">
                <a:latin typeface="Arial"/>
                <a:ea typeface="Arial"/>
                <a:cs typeface="Arial"/>
                <a:sym typeface="Arial"/>
              </a:rPr>
              <a:t>Client considers each additional hour of commute to be worth half an hour’s wage</a:t>
            </a:r>
            <a:endParaRPr sz="1700">
              <a:latin typeface="Arial"/>
              <a:ea typeface="Arial"/>
              <a:cs typeface="Arial"/>
              <a:sym typeface="Arial"/>
            </a:endParaRPr>
          </a:p>
          <a:p>
            <a:pPr marL="0" marR="0" lvl="0" indent="0" algn="l" rtl="0">
              <a:lnSpc>
                <a:spcPct val="115000"/>
              </a:lnSpc>
              <a:spcBef>
                <a:spcPts val="0"/>
              </a:spcBef>
              <a:spcAft>
                <a:spcPts val="0"/>
              </a:spcAft>
              <a:buNone/>
            </a:pPr>
            <a:endParaRPr sz="1700">
              <a:latin typeface="Arial"/>
              <a:ea typeface="Arial"/>
              <a:cs typeface="Arial"/>
              <a:sym typeface="Arial"/>
            </a:endParaRPr>
          </a:p>
          <a:p>
            <a:pPr marL="0" marR="0" lvl="0" indent="0" algn="l" rtl="0">
              <a:lnSpc>
                <a:spcPct val="115000"/>
              </a:lnSpc>
              <a:spcBef>
                <a:spcPts val="0"/>
              </a:spcBef>
              <a:spcAft>
                <a:spcPts val="0"/>
              </a:spcAft>
              <a:buNone/>
            </a:pPr>
            <a:endParaRPr sz="17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6"/>
          <p:cNvSpPr txBox="1">
            <a:spLocks noGrp="1"/>
          </p:cNvSpPr>
          <p:nvPr>
            <p:ph type="title"/>
          </p:nvPr>
        </p:nvSpPr>
        <p:spPr>
          <a:xfrm>
            <a:off x="311700" y="168750"/>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Prescriptive Analytics</a:t>
            </a:r>
            <a:endParaRPr>
              <a:latin typeface="Arial"/>
              <a:ea typeface="Arial"/>
              <a:cs typeface="Arial"/>
              <a:sym typeface="Arial"/>
            </a:endParaRPr>
          </a:p>
        </p:txBody>
      </p:sp>
      <p:sp>
        <p:nvSpPr>
          <p:cNvPr id="165" name="Google Shape;165;p26"/>
          <p:cNvSpPr/>
          <p:nvPr/>
        </p:nvSpPr>
        <p:spPr>
          <a:xfrm>
            <a:off x="0" y="886100"/>
            <a:ext cx="9144000" cy="1017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txBox="1"/>
          <p:nvPr/>
        </p:nvSpPr>
        <p:spPr>
          <a:xfrm>
            <a:off x="5668550" y="3232850"/>
            <a:ext cx="2196600" cy="5571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i="1">
                <a:latin typeface="Roboto"/>
                <a:ea typeface="Roboto"/>
                <a:cs typeface="Roboto"/>
                <a:sym typeface="Roboto"/>
              </a:rPr>
              <a:t>Mathematical formulation in Appendix B</a:t>
            </a:r>
            <a:endParaRPr i="1">
              <a:latin typeface="Roboto"/>
              <a:ea typeface="Roboto"/>
              <a:cs typeface="Roboto"/>
              <a:sym typeface="Roboto"/>
            </a:endParaRPr>
          </a:p>
        </p:txBody>
      </p:sp>
      <p:pic>
        <p:nvPicPr>
          <p:cNvPr id="167" name="Google Shape;167;p26"/>
          <p:cNvPicPr preferRelativeResize="0"/>
          <p:nvPr/>
        </p:nvPicPr>
        <p:blipFill>
          <a:blip r:embed="rId3">
            <a:alphaModFix/>
          </a:blip>
          <a:stretch>
            <a:fillRect/>
          </a:stretch>
        </p:blipFill>
        <p:spPr>
          <a:xfrm>
            <a:off x="357188" y="1237125"/>
            <a:ext cx="8429624" cy="3800975"/>
          </a:xfrm>
          <a:prstGeom prst="rect">
            <a:avLst/>
          </a:prstGeom>
          <a:noFill/>
          <a:ln w="12700" cap="flat" cmpd="sng">
            <a:solidFill>
              <a:srgbClr val="000000"/>
            </a:solidFill>
            <a:prstDash val="solid"/>
            <a:miter lim="8000"/>
            <a:headEnd type="none" w="sm" len="sm"/>
            <a:tailEnd type="none" w="sm" len="sm"/>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7"/>
          <p:cNvSpPr txBox="1">
            <a:spLocks noGrp="1"/>
          </p:cNvSpPr>
          <p:nvPr>
            <p:ph type="title"/>
          </p:nvPr>
        </p:nvSpPr>
        <p:spPr>
          <a:xfrm>
            <a:off x="272371" y="494370"/>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Prescriptive Analytics</a:t>
            </a:r>
            <a:endParaRPr>
              <a:latin typeface="Arial"/>
              <a:ea typeface="Arial"/>
              <a:cs typeface="Arial"/>
              <a:sym typeface="Arial"/>
            </a:endParaRPr>
          </a:p>
        </p:txBody>
      </p:sp>
      <p:pic>
        <p:nvPicPr>
          <p:cNvPr id="173" name="Google Shape;173;p27"/>
          <p:cNvPicPr preferRelativeResize="0"/>
          <p:nvPr/>
        </p:nvPicPr>
        <p:blipFill>
          <a:blip r:embed="rId3">
            <a:alphaModFix/>
          </a:blip>
          <a:stretch>
            <a:fillRect/>
          </a:stretch>
        </p:blipFill>
        <p:spPr>
          <a:xfrm>
            <a:off x="164300" y="1931175"/>
            <a:ext cx="4174711" cy="2961100"/>
          </a:xfrm>
          <a:prstGeom prst="rect">
            <a:avLst/>
          </a:prstGeom>
          <a:noFill/>
          <a:ln w="12700" cap="flat" cmpd="sng">
            <a:solidFill>
              <a:srgbClr val="000000"/>
            </a:solidFill>
            <a:prstDash val="solid"/>
            <a:miter lim="8000"/>
            <a:headEnd type="none" w="sm" len="sm"/>
            <a:tailEnd type="none" w="sm" len="sm"/>
          </a:ln>
        </p:spPr>
      </p:pic>
      <p:pic>
        <p:nvPicPr>
          <p:cNvPr id="174" name="Google Shape;174;p27"/>
          <p:cNvPicPr preferRelativeResize="0"/>
          <p:nvPr/>
        </p:nvPicPr>
        <p:blipFill>
          <a:blip r:embed="rId4">
            <a:alphaModFix/>
          </a:blip>
          <a:stretch>
            <a:fillRect/>
          </a:stretch>
        </p:blipFill>
        <p:spPr>
          <a:xfrm>
            <a:off x="4757085" y="1931175"/>
            <a:ext cx="4222615" cy="2961099"/>
          </a:xfrm>
          <a:prstGeom prst="rect">
            <a:avLst/>
          </a:prstGeom>
          <a:noFill/>
          <a:ln w="9525" cap="flat" cmpd="sng">
            <a:solidFill>
              <a:srgbClr val="000000"/>
            </a:solidFill>
            <a:prstDash val="solid"/>
            <a:round/>
            <a:headEnd type="none" w="sm" len="sm"/>
            <a:tailEnd type="none" w="sm" len="sm"/>
          </a:ln>
        </p:spPr>
      </p:pic>
      <p:sp>
        <p:nvSpPr>
          <p:cNvPr id="175" name="Google Shape;175;p27"/>
          <p:cNvSpPr txBox="1"/>
          <p:nvPr/>
        </p:nvSpPr>
        <p:spPr>
          <a:xfrm>
            <a:off x="1115100" y="1553775"/>
            <a:ext cx="2273100" cy="37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b="1"/>
              <a:t>Initial 17 Zip Codes</a:t>
            </a:r>
            <a:endParaRPr b="1"/>
          </a:p>
        </p:txBody>
      </p:sp>
      <p:sp>
        <p:nvSpPr>
          <p:cNvPr id="176" name="Google Shape;176;p27"/>
          <p:cNvSpPr txBox="1"/>
          <p:nvPr/>
        </p:nvSpPr>
        <p:spPr>
          <a:xfrm>
            <a:off x="5850640" y="1553775"/>
            <a:ext cx="2035500" cy="37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b="1"/>
              <a:t>Final Zip Code: 30097</a:t>
            </a:r>
            <a:endParaRPr b="1"/>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8"/>
          <p:cNvSpPr txBox="1">
            <a:spLocks noGrp="1"/>
          </p:cNvSpPr>
          <p:nvPr>
            <p:ph type="title"/>
          </p:nvPr>
        </p:nvSpPr>
        <p:spPr>
          <a:xfrm>
            <a:off x="311725" y="500925"/>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Conclusion</a:t>
            </a:r>
            <a:endParaRPr>
              <a:latin typeface="Arial"/>
              <a:ea typeface="Arial"/>
              <a:cs typeface="Arial"/>
              <a:sym typeface="Arial"/>
            </a:endParaRPr>
          </a:p>
        </p:txBody>
      </p:sp>
      <p:sp>
        <p:nvSpPr>
          <p:cNvPr id="182" name="Google Shape;182;p28"/>
          <p:cNvSpPr txBox="1">
            <a:spLocks noGrp="1"/>
          </p:cNvSpPr>
          <p:nvPr>
            <p:ph type="body" idx="4294967295"/>
          </p:nvPr>
        </p:nvSpPr>
        <p:spPr>
          <a:xfrm>
            <a:off x="311700" y="1441800"/>
            <a:ext cx="8520600" cy="34164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SzPts val="1600"/>
              <a:buChar char="●"/>
            </a:pPr>
            <a:r>
              <a:rPr lang="en-US" sz="1600">
                <a:latin typeface="Arial"/>
                <a:ea typeface="Arial"/>
                <a:cs typeface="Arial"/>
                <a:sym typeface="Arial"/>
              </a:rPr>
              <a:t>Binary linear optimization model gives an inexpensive option, not factoring into crime rates, commute times, or school spending --&gt; </a:t>
            </a:r>
            <a:r>
              <a:rPr lang="en-US" sz="1600" b="1">
                <a:latin typeface="Arial"/>
                <a:ea typeface="Arial"/>
                <a:cs typeface="Arial"/>
                <a:sym typeface="Arial"/>
              </a:rPr>
              <a:t>Zip Code:  30071</a:t>
            </a:r>
            <a:endParaRPr sz="1600" b="1">
              <a:latin typeface="Arial"/>
              <a:ea typeface="Arial"/>
              <a:cs typeface="Arial"/>
              <a:sym typeface="Arial"/>
            </a:endParaRPr>
          </a:p>
          <a:p>
            <a:pPr marL="0" lvl="0" indent="0" algn="l" rtl="0">
              <a:lnSpc>
                <a:spcPct val="115000"/>
              </a:lnSpc>
              <a:spcBef>
                <a:spcPts val="0"/>
              </a:spcBef>
              <a:spcAft>
                <a:spcPts val="0"/>
              </a:spcAft>
              <a:buNone/>
            </a:pPr>
            <a:endParaRPr sz="1600" b="1">
              <a:latin typeface="Arial"/>
              <a:ea typeface="Arial"/>
              <a:cs typeface="Arial"/>
              <a:sym typeface="Arial"/>
            </a:endParaRPr>
          </a:p>
          <a:p>
            <a:pPr marL="457200" lvl="0" indent="-330200" algn="l" rtl="0">
              <a:lnSpc>
                <a:spcPct val="115000"/>
              </a:lnSpc>
              <a:spcBef>
                <a:spcPts val="0"/>
              </a:spcBef>
              <a:spcAft>
                <a:spcPts val="0"/>
              </a:spcAft>
              <a:buSzPts val="1600"/>
              <a:buChar char="●"/>
            </a:pPr>
            <a:r>
              <a:rPr lang="en-US" sz="1600">
                <a:latin typeface="Arial"/>
                <a:ea typeface="Arial"/>
                <a:cs typeface="Arial"/>
                <a:sym typeface="Arial"/>
              </a:rPr>
              <a:t>The utility model to present a more personalized recommendation to the client with regard for his needs --&gt; </a:t>
            </a:r>
            <a:r>
              <a:rPr lang="en-US" sz="1600" b="1">
                <a:latin typeface="Arial"/>
                <a:ea typeface="Arial"/>
                <a:cs typeface="Arial"/>
                <a:sym typeface="Arial"/>
              </a:rPr>
              <a:t>Zip Code:  30097</a:t>
            </a:r>
            <a:endParaRPr sz="1600" b="1">
              <a:latin typeface="Arial"/>
              <a:ea typeface="Arial"/>
              <a:cs typeface="Arial"/>
              <a:sym typeface="Arial"/>
            </a:endParaRPr>
          </a:p>
          <a:p>
            <a:pPr marL="0" lvl="0" indent="0" algn="l" rtl="0">
              <a:lnSpc>
                <a:spcPct val="115000"/>
              </a:lnSpc>
              <a:spcBef>
                <a:spcPts val="0"/>
              </a:spcBef>
              <a:spcAft>
                <a:spcPts val="0"/>
              </a:spcAft>
              <a:buNone/>
            </a:pPr>
            <a:endParaRPr sz="1600" b="1">
              <a:latin typeface="Arial"/>
              <a:ea typeface="Arial"/>
              <a:cs typeface="Arial"/>
              <a:sym typeface="Arial"/>
            </a:endParaRPr>
          </a:p>
          <a:p>
            <a:pPr marL="457200" lvl="0" indent="-330200" algn="l" rtl="0">
              <a:lnSpc>
                <a:spcPct val="115000"/>
              </a:lnSpc>
              <a:spcBef>
                <a:spcPts val="0"/>
              </a:spcBef>
              <a:spcAft>
                <a:spcPts val="0"/>
              </a:spcAft>
              <a:buSzPts val="1600"/>
              <a:buFont typeface="Arial"/>
              <a:buChar char="●"/>
            </a:pPr>
            <a:r>
              <a:rPr lang="en-US" sz="1600">
                <a:latin typeface="Arial"/>
                <a:ea typeface="Arial"/>
                <a:cs typeface="Arial"/>
                <a:sym typeface="Arial"/>
              </a:rPr>
              <a:t>Criteria such as working environment, opportunities for advancement, or city lifestyle affect decision making </a:t>
            </a:r>
            <a:endParaRPr sz="1600">
              <a:latin typeface="Arial"/>
              <a:ea typeface="Arial"/>
              <a:cs typeface="Arial"/>
              <a:sym typeface="Arial"/>
            </a:endParaRPr>
          </a:p>
          <a:p>
            <a:pPr marL="457200" lvl="0" indent="0" algn="l" rtl="0">
              <a:lnSpc>
                <a:spcPct val="115000"/>
              </a:lnSpc>
              <a:spcBef>
                <a:spcPts val="0"/>
              </a:spcBef>
              <a:spcAft>
                <a:spcPts val="0"/>
              </a:spcAft>
              <a:buNone/>
            </a:pPr>
            <a:endParaRPr sz="1600">
              <a:latin typeface="Arial"/>
              <a:ea typeface="Arial"/>
              <a:cs typeface="Arial"/>
              <a:sym typeface="Arial"/>
            </a:endParaRPr>
          </a:p>
          <a:p>
            <a:pPr marL="457200" lvl="0" indent="-330200" algn="l" rtl="0">
              <a:lnSpc>
                <a:spcPct val="115000"/>
              </a:lnSpc>
              <a:spcBef>
                <a:spcPts val="0"/>
              </a:spcBef>
              <a:spcAft>
                <a:spcPts val="0"/>
              </a:spcAft>
              <a:buSzPts val="1600"/>
              <a:buFont typeface="Arial"/>
              <a:buChar char="●"/>
            </a:pPr>
            <a:r>
              <a:rPr lang="en-US" sz="1600">
                <a:latin typeface="Arial"/>
                <a:ea typeface="Arial"/>
                <a:cs typeface="Arial"/>
                <a:sym typeface="Arial"/>
              </a:rPr>
              <a:t>Zillow provides only median home sales data, not individual sales prices</a:t>
            </a:r>
            <a:endParaRPr sz="1600">
              <a:latin typeface="Arial"/>
              <a:ea typeface="Arial"/>
              <a:cs typeface="Arial"/>
              <a:sym typeface="Arial"/>
            </a:endParaRPr>
          </a:p>
          <a:p>
            <a:pPr marL="457200" lvl="0" indent="0" algn="l" rtl="0">
              <a:lnSpc>
                <a:spcPct val="115000"/>
              </a:lnSpc>
              <a:spcBef>
                <a:spcPts val="0"/>
              </a:spcBef>
              <a:spcAft>
                <a:spcPts val="0"/>
              </a:spcAft>
              <a:buNone/>
            </a:pPr>
            <a:endParaRPr sz="1600">
              <a:latin typeface="Arial"/>
              <a:ea typeface="Arial"/>
              <a:cs typeface="Arial"/>
              <a:sym typeface="Arial"/>
            </a:endParaRPr>
          </a:p>
          <a:p>
            <a:pPr marL="457200" lvl="0" indent="-330200" algn="l" rtl="0">
              <a:lnSpc>
                <a:spcPct val="115000"/>
              </a:lnSpc>
              <a:spcBef>
                <a:spcPts val="0"/>
              </a:spcBef>
              <a:spcAft>
                <a:spcPts val="0"/>
              </a:spcAft>
              <a:buSzPts val="1600"/>
              <a:buFont typeface="Arial"/>
              <a:buChar char="●"/>
            </a:pPr>
            <a:r>
              <a:rPr lang="en-US" sz="1600">
                <a:latin typeface="Arial"/>
                <a:ea typeface="Arial"/>
                <a:cs typeface="Arial"/>
                <a:sym typeface="Arial"/>
              </a:rPr>
              <a:t>Data is a powerful tool for making a decision, but is only one piece of the puzzle for making life decisions</a:t>
            </a:r>
            <a:endParaRPr sz="1200">
              <a:latin typeface="Arial"/>
              <a:ea typeface="Arial"/>
              <a:cs typeface="Arial"/>
              <a:sym typeface="Arial"/>
            </a:endParaRPr>
          </a:p>
        </p:txBody>
      </p:sp>
      <p:cxnSp>
        <p:nvCxnSpPr>
          <p:cNvPr id="183" name="Google Shape;183;p28"/>
          <p:cNvCxnSpPr/>
          <p:nvPr/>
        </p:nvCxnSpPr>
        <p:spPr>
          <a:xfrm rot="10800000" flipH="1">
            <a:off x="3944875" y="2964350"/>
            <a:ext cx="888000" cy="6300"/>
          </a:xfrm>
          <a:prstGeom prst="straightConnector1">
            <a:avLst/>
          </a:prstGeom>
          <a:noFill/>
          <a:ln w="76200" cap="flat" cmpd="sng">
            <a:solidFill>
              <a:srgbClr val="1CCE1C"/>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txBox="1">
            <a:spLocks noGrp="1"/>
          </p:cNvSpPr>
          <p:nvPr>
            <p:ph type="title"/>
          </p:nvPr>
        </p:nvSpPr>
        <p:spPr>
          <a:xfrm>
            <a:off x="2612100" y="2080350"/>
            <a:ext cx="3919800" cy="982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6000"/>
              <a:t>QUESTIONS?</a:t>
            </a:r>
            <a:endParaRPr sz="6000"/>
          </a:p>
        </p:txBody>
      </p:sp>
      <p:sp>
        <p:nvSpPr>
          <p:cNvPr id="189" name="Google Shape;189;p29"/>
          <p:cNvSpPr txBox="1">
            <a:spLocks noGrp="1"/>
          </p:cNvSpPr>
          <p:nvPr>
            <p:ph type="body" idx="4294967295"/>
          </p:nvPr>
        </p:nvSpPr>
        <p:spPr>
          <a:xfrm>
            <a:off x="2764800" y="1963950"/>
            <a:ext cx="3919800" cy="1215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US" sz="4400">
                <a:latin typeface="Arial"/>
                <a:ea typeface="Arial"/>
                <a:cs typeface="Arial"/>
                <a:sym typeface="Arial"/>
              </a:rPr>
              <a:t>QUESTIONS?</a:t>
            </a:r>
            <a:endParaRPr sz="5200">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0"/>
          <p:cNvSpPr txBox="1">
            <a:spLocks noGrp="1"/>
          </p:cNvSpPr>
          <p:nvPr>
            <p:ph type="title"/>
          </p:nvPr>
        </p:nvSpPr>
        <p:spPr>
          <a:xfrm>
            <a:off x="311700" y="380275"/>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Appendix A: Binary Mathematical Formulation</a:t>
            </a:r>
            <a:endParaRPr>
              <a:latin typeface="Arial"/>
              <a:ea typeface="Arial"/>
              <a:cs typeface="Arial"/>
              <a:sym typeface="Arial"/>
            </a:endParaRPr>
          </a:p>
        </p:txBody>
      </p:sp>
      <p:sp>
        <p:nvSpPr>
          <p:cNvPr id="195" name="Google Shape;195;p30"/>
          <p:cNvSpPr txBox="1"/>
          <p:nvPr/>
        </p:nvSpPr>
        <p:spPr>
          <a:xfrm>
            <a:off x="108950" y="1864450"/>
            <a:ext cx="4918500" cy="2925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600" b="1">
                <a:latin typeface="Calibri"/>
                <a:ea typeface="Calibri"/>
                <a:cs typeface="Calibri"/>
                <a:sym typeface="Calibri"/>
              </a:rPr>
              <a:t>Setup</a:t>
            </a:r>
            <a:endParaRPr sz="1600" b="1">
              <a:latin typeface="Calibri"/>
              <a:ea typeface="Calibri"/>
              <a:cs typeface="Calibri"/>
              <a:sym typeface="Calibri"/>
            </a:endParaRPr>
          </a:p>
          <a:p>
            <a:pPr marL="342900" lvl="0" indent="0" algn="l" rtl="0">
              <a:lnSpc>
                <a:spcPct val="115000"/>
              </a:lnSpc>
              <a:spcBef>
                <a:spcPts val="0"/>
              </a:spcBef>
              <a:spcAft>
                <a:spcPts val="0"/>
              </a:spcAft>
              <a:buNone/>
            </a:pPr>
            <a:r>
              <a:rPr lang="en-US" sz="1600">
                <a:latin typeface="Calibri"/>
                <a:ea typeface="Calibri"/>
                <a:cs typeface="Calibri"/>
                <a:sym typeface="Calibri"/>
              </a:rPr>
              <a:t>Let Z be a binary variable representing 5 selected zip codes</a:t>
            </a:r>
            <a:endParaRPr sz="1600">
              <a:latin typeface="Calibri"/>
              <a:ea typeface="Calibri"/>
              <a:cs typeface="Calibri"/>
              <a:sym typeface="Calibri"/>
            </a:endParaRPr>
          </a:p>
          <a:p>
            <a:pPr marL="914400" lvl="1" indent="-330200" algn="l" rtl="0">
              <a:lnSpc>
                <a:spcPct val="115000"/>
              </a:lnSpc>
              <a:spcBef>
                <a:spcPts val="0"/>
              </a:spcBef>
              <a:spcAft>
                <a:spcPts val="0"/>
              </a:spcAft>
              <a:buSzPts val="1600"/>
              <a:buChar char="○"/>
            </a:pPr>
            <a:r>
              <a:rPr lang="en-US" sz="1600">
                <a:latin typeface="Calibri"/>
                <a:ea typeface="Calibri"/>
                <a:cs typeface="Calibri"/>
                <a:sym typeface="Calibri"/>
              </a:rPr>
              <a:t>Z1 = 1     --&gt;     zip code chosen to live in </a:t>
            </a:r>
            <a:endParaRPr sz="1600">
              <a:latin typeface="Calibri"/>
              <a:ea typeface="Calibri"/>
              <a:cs typeface="Calibri"/>
              <a:sym typeface="Calibri"/>
            </a:endParaRPr>
          </a:p>
          <a:p>
            <a:pPr marL="914400" lvl="1" indent="-330200" algn="l" rtl="0">
              <a:lnSpc>
                <a:spcPct val="115000"/>
              </a:lnSpc>
              <a:spcBef>
                <a:spcPts val="0"/>
              </a:spcBef>
              <a:spcAft>
                <a:spcPts val="0"/>
              </a:spcAft>
              <a:buSzPts val="1600"/>
              <a:buChar char="○"/>
            </a:pPr>
            <a:r>
              <a:rPr lang="en-US" sz="1600">
                <a:latin typeface="Calibri"/>
                <a:ea typeface="Calibri"/>
                <a:cs typeface="Calibri"/>
                <a:sym typeface="Calibri"/>
              </a:rPr>
              <a:t>Z1 = 0     --&gt;     otherwise</a:t>
            </a:r>
            <a:endParaRPr sz="1600">
              <a:latin typeface="Calibri"/>
              <a:ea typeface="Calibri"/>
              <a:cs typeface="Calibri"/>
              <a:sym typeface="Calibri"/>
            </a:endParaRPr>
          </a:p>
          <a:p>
            <a:pPr marL="342900" lvl="0" indent="0" algn="l" rtl="0">
              <a:lnSpc>
                <a:spcPct val="115000"/>
              </a:lnSpc>
              <a:spcBef>
                <a:spcPts val="0"/>
              </a:spcBef>
              <a:spcAft>
                <a:spcPts val="0"/>
              </a:spcAft>
              <a:buNone/>
            </a:pPr>
            <a:r>
              <a:rPr lang="en-US" sz="1600">
                <a:latin typeface="Calibri"/>
                <a:ea typeface="Calibri"/>
                <a:cs typeface="Calibri"/>
                <a:sym typeface="Calibri"/>
              </a:rPr>
              <a:t>Let P be price of property tax for 5 selected zip codes</a:t>
            </a:r>
            <a:endParaRPr sz="1600">
              <a:latin typeface="Calibri"/>
              <a:ea typeface="Calibri"/>
              <a:cs typeface="Calibri"/>
              <a:sym typeface="Calibri"/>
            </a:endParaRPr>
          </a:p>
          <a:p>
            <a:pPr marL="342900" lvl="0" indent="0" algn="l" rtl="0">
              <a:lnSpc>
                <a:spcPct val="115000"/>
              </a:lnSpc>
              <a:spcBef>
                <a:spcPts val="0"/>
              </a:spcBef>
              <a:spcAft>
                <a:spcPts val="0"/>
              </a:spcAft>
              <a:buNone/>
            </a:pPr>
            <a:r>
              <a:rPr lang="en-US" sz="1600">
                <a:latin typeface="Calibri"/>
                <a:ea typeface="Calibri"/>
                <a:cs typeface="Calibri"/>
                <a:sym typeface="Calibri"/>
              </a:rPr>
              <a:t>Let F be price of fuel costs for 5 selected zip codes</a:t>
            </a:r>
            <a:endParaRPr sz="1600">
              <a:latin typeface="Calibri"/>
              <a:ea typeface="Calibri"/>
              <a:cs typeface="Calibri"/>
              <a:sym typeface="Calibri"/>
            </a:endParaRPr>
          </a:p>
          <a:p>
            <a:pPr marL="342900" lvl="0" indent="0" algn="l" rtl="0">
              <a:lnSpc>
                <a:spcPct val="115000"/>
              </a:lnSpc>
              <a:spcBef>
                <a:spcPts val="0"/>
              </a:spcBef>
              <a:spcAft>
                <a:spcPts val="0"/>
              </a:spcAft>
              <a:buNone/>
            </a:pPr>
            <a:r>
              <a:rPr lang="en-US" sz="1600">
                <a:latin typeface="Calibri"/>
                <a:ea typeface="Calibri"/>
                <a:cs typeface="Calibri"/>
                <a:sym typeface="Calibri"/>
              </a:rPr>
              <a:t>Let U be price of utility costs for 5 selected zip codes</a:t>
            </a:r>
            <a:endParaRPr sz="1600">
              <a:latin typeface="Calibri"/>
              <a:ea typeface="Calibri"/>
              <a:cs typeface="Calibri"/>
              <a:sym typeface="Calibri"/>
            </a:endParaRPr>
          </a:p>
          <a:p>
            <a:pPr marL="0" lvl="0" indent="0" algn="l" rtl="0">
              <a:lnSpc>
                <a:spcPct val="115000"/>
              </a:lnSpc>
              <a:spcBef>
                <a:spcPts val="0"/>
              </a:spcBef>
              <a:spcAft>
                <a:spcPts val="0"/>
              </a:spcAft>
              <a:buNone/>
            </a:pPr>
            <a:endParaRPr sz="1600">
              <a:latin typeface="Calibri"/>
              <a:ea typeface="Calibri"/>
              <a:cs typeface="Calibri"/>
              <a:sym typeface="Calibri"/>
            </a:endParaRPr>
          </a:p>
        </p:txBody>
      </p:sp>
      <p:sp>
        <p:nvSpPr>
          <p:cNvPr id="196" name="Google Shape;196;p30"/>
          <p:cNvSpPr txBox="1"/>
          <p:nvPr/>
        </p:nvSpPr>
        <p:spPr>
          <a:xfrm>
            <a:off x="5188150" y="1864450"/>
            <a:ext cx="38469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b="1">
                <a:latin typeface="Calibri"/>
                <a:ea typeface="Calibri"/>
                <a:cs typeface="Calibri"/>
                <a:sym typeface="Calibri"/>
              </a:rPr>
              <a:t>Minimize</a:t>
            </a:r>
            <a:endParaRPr b="1">
              <a:latin typeface="Calibri"/>
              <a:ea typeface="Calibri"/>
              <a:cs typeface="Calibri"/>
              <a:sym typeface="Calibri"/>
            </a:endParaRPr>
          </a:p>
          <a:p>
            <a:pPr marL="342900" lvl="0" indent="0" algn="l" rtl="0">
              <a:lnSpc>
                <a:spcPct val="115000"/>
              </a:lnSpc>
              <a:spcBef>
                <a:spcPts val="0"/>
              </a:spcBef>
              <a:spcAft>
                <a:spcPts val="0"/>
              </a:spcAft>
              <a:buNone/>
            </a:pPr>
            <a:r>
              <a:rPr lang="en-US">
                <a:latin typeface="Calibri"/>
                <a:ea typeface="Calibri"/>
                <a:cs typeface="Calibri"/>
                <a:sym typeface="Calibri"/>
              </a:rPr>
              <a:t>(Z1*P1 + Z2*P2 + Z3*P3 + Z4*P4 + Z5*P5) +</a:t>
            </a:r>
            <a:endParaRPr>
              <a:latin typeface="Calibri"/>
              <a:ea typeface="Calibri"/>
              <a:cs typeface="Calibri"/>
              <a:sym typeface="Calibri"/>
            </a:endParaRPr>
          </a:p>
          <a:p>
            <a:pPr marL="342900" lvl="0" indent="0" algn="l" rtl="0">
              <a:lnSpc>
                <a:spcPct val="115000"/>
              </a:lnSpc>
              <a:spcBef>
                <a:spcPts val="0"/>
              </a:spcBef>
              <a:spcAft>
                <a:spcPts val="0"/>
              </a:spcAft>
              <a:buNone/>
            </a:pPr>
            <a:r>
              <a:rPr lang="en-US">
                <a:latin typeface="Calibri"/>
                <a:ea typeface="Calibri"/>
                <a:cs typeface="Calibri"/>
                <a:sym typeface="Calibri"/>
              </a:rPr>
              <a:t>(Z1*F1 + Z2*F2 + Z3*F3 + Z4*F4 + Z5*F5) +</a:t>
            </a:r>
            <a:endParaRPr>
              <a:latin typeface="Calibri"/>
              <a:ea typeface="Calibri"/>
              <a:cs typeface="Calibri"/>
              <a:sym typeface="Calibri"/>
            </a:endParaRPr>
          </a:p>
          <a:p>
            <a:pPr marL="342900" lvl="0" indent="0" algn="l" rtl="0">
              <a:lnSpc>
                <a:spcPct val="115000"/>
              </a:lnSpc>
              <a:spcBef>
                <a:spcPts val="0"/>
              </a:spcBef>
              <a:spcAft>
                <a:spcPts val="0"/>
              </a:spcAft>
              <a:buNone/>
            </a:pPr>
            <a:r>
              <a:rPr lang="en-US">
                <a:latin typeface="Calibri"/>
                <a:ea typeface="Calibri"/>
                <a:cs typeface="Calibri"/>
                <a:sym typeface="Calibri"/>
              </a:rPr>
              <a:t>(Z1*U1 + Z2*U2 + Z3*U3 + Z4*U4 + Z5*U5)</a:t>
            </a:r>
            <a:endParaRPr>
              <a:latin typeface="Calibri"/>
              <a:ea typeface="Calibri"/>
              <a:cs typeface="Calibri"/>
              <a:sym typeface="Calibri"/>
            </a:endParaRPr>
          </a:p>
          <a:p>
            <a:pPr marL="0" lvl="0" indent="0" algn="l" rtl="0">
              <a:lnSpc>
                <a:spcPct val="115000"/>
              </a:lnSpc>
              <a:spcBef>
                <a:spcPts val="0"/>
              </a:spcBef>
              <a:spcAft>
                <a:spcPts val="0"/>
              </a:spcAft>
              <a:buNone/>
            </a:pPr>
            <a:endParaRPr sz="900">
              <a:latin typeface="Calibri"/>
              <a:ea typeface="Calibri"/>
              <a:cs typeface="Calibri"/>
              <a:sym typeface="Calibri"/>
            </a:endParaRPr>
          </a:p>
          <a:p>
            <a:pPr marL="0" lvl="0" indent="0" algn="l" rtl="0">
              <a:lnSpc>
                <a:spcPct val="115000"/>
              </a:lnSpc>
              <a:spcBef>
                <a:spcPts val="0"/>
              </a:spcBef>
              <a:spcAft>
                <a:spcPts val="0"/>
              </a:spcAft>
              <a:buNone/>
            </a:pPr>
            <a:r>
              <a:rPr lang="en-US" b="1">
                <a:latin typeface="Calibri"/>
                <a:ea typeface="Calibri"/>
                <a:cs typeface="Calibri"/>
                <a:sym typeface="Calibri"/>
              </a:rPr>
              <a:t>Subject To</a:t>
            </a:r>
            <a:endParaRPr b="1">
              <a:latin typeface="Calibri"/>
              <a:ea typeface="Calibri"/>
              <a:cs typeface="Calibri"/>
              <a:sym typeface="Calibri"/>
            </a:endParaRPr>
          </a:p>
          <a:p>
            <a:pPr marL="457200" lvl="0" indent="0" algn="l" rtl="0">
              <a:lnSpc>
                <a:spcPct val="115000"/>
              </a:lnSpc>
              <a:spcBef>
                <a:spcPts val="0"/>
              </a:spcBef>
              <a:spcAft>
                <a:spcPts val="0"/>
              </a:spcAft>
              <a:buNone/>
            </a:pPr>
            <a:r>
              <a:rPr lang="en-US">
                <a:latin typeface="Calibri"/>
                <a:ea typeface="Calibri"/>
                <a:cs typeface="Calibri"/>
                <a:sym typeface="Calibri"/>
              </a:rPr>
              <a:t>(Z1 + Z2 + Z3 + Z4 + Z5)  = 1</a:t>
            </a:r>
            <a:endParaRPr>
              <a:latin typeface="Calibri"/>
              <a:ea typeface="Calibri"/>
              <a:cs typeface="Calibri"/>
              <a:sym typeface="Calibri"/>
            </a:endParaRPr>
          </a:p>
          <a:p>
            <a:pPr marL="457200" lvl="0" indent="0" algn="l" rtl="0">
              <a:lnSpc>
                <a:spcPct val="115000"/>
              </a:lnSpc>
              <a:spcBef>
                <a:spcPts val="0"/>
              </a:spcBef>
              <a:spcAft>
                <a:spcPts val="0"/>
              </a:spcAft>
              <a:buNone/>
            </a:pPr>
            <a:r>
              <a:rPr lang="en-US">
                <a:latin typeface="Calibri"/>
                <a:ea typeface="Calibri"/>
                <a:cs typeface="Calibri"/>
                <a:sym typeface="Calibri"/>
              </a:rPr>
              <a:t>1 year property increase &gt; 1.00%</a:t>
            </a:r>
            <a:endParaRPr>
              <a:latin typeface="Calibri"/>
              <a:ea typeface="Calibri"/>
              <a:cs typeface="Calibri"/>
              <a:sym typeface="Calibri"/>
            </a:endParaRPr>
          </a:p>
          <a:p>
            <a:pPr marL="457200" lvl="0" indent="0" algn="l" rtl="0">
              <a:lnSpc>
                <a:spcPct val="115000"/>
              </a:lnSpc>
              <a:spcBef>
                <a:spcPts val="0"/>
              </a:spcBef>
              <a:spcAft>
                <a:spcPts val="0"/>
              </a:spcAft>
              <a:buNone/>
            </a:pPr>
            <a:r>
              <a:rPr lang="en-US">
                <a:latin typeface="Calibri"/>
                <a:ea typeface="Calibri"/>
                <a:cs typeface="Calibri"/>
                <a:sym typeface="Calibri"/>
              </a:rPr>
              <a:t>All variables are nonnegative</a:t>
            </a:r>
            <a:endParaRPr sz="1500"/>
          </a:p>
        </p:txBody>
      </p:sp>
      <p:sp>
        <p:nvSpPr>
          <p:cNvPr id="197" name="Google Shape;197;p30"/>
          <p:cNvSpPr txBox="1"/>
          <p:nvPr/>
        </p:nvSpPr>
        <p:spPr>
          <a:xfrm>
            <a:off x="139300" y="1339500"/>
            <a:ext cx="3986100" cy="4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b="1">
                <a:latin typeface="Roboto"/>
                <a:ea typeface="Roboto"/>
                <a:cs typeface="Roboto"/>
                <a:sym typeface="Roboto"/>
              </a:rPr>
              <a:t>Binary Linear Minimization Model:</a:t>
            </a:r>
            <a:endParaRPr sz="1600" b="1">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pic>
        <p:nvPicPr>
          <p:cNvPr id="64" name="Google Shape;64;p13"/>
          <p:cNvPicPr preferRelativeResize="0"/>
          <p:nvPr/>
        </p:nvPicPr>
        <p:blipFill rotWithShape="1">
          <a:blip r:embed="rId3">
            <a:alphaModFix/>
          </a:blip>
          <a:srcRect/>
          <a:stretch/>
        </p:blipFill>
        <p:spPr>
          <a:xfrm>
            <a:off x="0" y="63877"/>
            <a:ext cx="9143999" cy="5015744"/>
          </a:xfrm>
          <a:prstGeom prst="rect">
            <a:avLst/>
          </a:prstGeom>
          <a:noFill/>
          <a:ln>
            <a:noFill/>
          </a:ln>
        </p:spPr>
      </p:pic>
      <p:sp>
        <p:nvSpPr>
          <p:cNvPr id="65" name="Google Shape;65;p13"/>
          <p:cNvSpPr/>
          <p:nvPr/>
        </p:nvSpPr>
        <p:spPr>
          <a:xfrm>
            <a:off x="18845" y="63877"/>
            <a:ext cx="9106200" cy="1006200"/>
          </a:xfrm>
          <a:prstGeom prst="rect">
            <a:avLst/>
          </a:prstGeom>
          <a:solidFill>
            <a:schemeClr val="dk1">
              <a:alpha val="85882"/>
            </a:schemeClr>
          </a:solidFill>
          <a:ln w="25400" cap="flat" cmpd="sng">
            <a:solidFill>
              <a:srgbClr val="002236"/>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2400">
                <a:solidFill>
                  <a:schemeClr val="lt1"/>
                </a:solidFill>
              </a:rPr>
              <a:t> </a:t>
            </a:r>
            <a:r>
              <a:rPr lang="en-US" sz="2400" i="0" u="none" strike="noStrike" cap="none">
                <a:solidFill>
                  <a:schemeClr val="lt1"/>
                </a:solidFill>
              </a:rPr>
              <a:t>To move or not to move?</a:t>
            </a:r>
            <a:endParaRPr/>
          </a:p>
        </p:txBody>
      </p:sp>
      <p:sp>
        <p:nvSpPr>
          <p:cNvPr id="66" name="Google Shape;66;p13"/>
          <p:cNvSpPr/>
          <p:nvPr/>
        </p:nvSpPr>
        <p:spPr>
          <a:xfrm>
            <a:off x="4227872" y="1147434"/>
            <a:ext cx="4836648" cy="3870295"/>
          </a:xfrm>
          <a:prstGeom prst="rect">
            <a:avLst/>
          </a:prstGeom>
          <a:solidFill>
            <a:schemeClr val="accent1">
              <a:alpha val="85882"/>
            </a:schemeClr>
          </a:solidFill>
          <a:ln w="25400" cap="flat" cmpd="sng">
            <a:solidFill>
              <a:srgbClr val="002236"/>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i="0" u="none" strike="noStrike" cap="none">
                <a:solidFill>
                  <a:schemeClr val="lt1"/>
                </a:solidFill>
              </a:rPr>
              <a:t>Our </a:t>
            </a:r>
            <a:r>
              <a:rPr lang="en-US">
                <a:solidFill>
                  <a:schemeClr val="lt1"/>
                </a:solidFill>
              </a:rPr>
              <a:t>c</a:t>
            </a:r>
            <a:r>
              <a:rPr lang="en-US" sz="1400" i="0" u="none" strike="noStrike" cap="none">
                <a:solidFill>
                  <a:schemeClr val="lt1"/>
                </a:solidFill>
              </a:rPr>
              <a:t>lient</a:t>
            </a:r>
            <a:r>
              <a:rPr lang="en-US">
                <a:solidFill>
                  <a:schemeClr val="lt1"/>
                </a:solidFill>
              </a:rPr>
              <a:t> c</a:t>
            </a:r>
            <a:r>
              <a:rPr lang="en-US" sz="1400" i="0" u="none" strike="noStrike" cap="none">
                <a:solidFill>
                  <a:schemeClr val="lt1"/>
                </a:solidFill>
              </a:rPr>
              <a:t>urrently works as a </a:t>
            </a:r>
            <a:r>
              <a:rPr lang="en-US">
                <a:solidFill>
                  <a:schemeClr val="lt1"/>
                </a:solidFill>
              </a:rPr>
              <a:t>s</a:t>
            </a:r>
            <a:r>
              <a:rPr lang="en-US" sz="1400" i="0" u="none" strike="noStrike" cap="none">
                <a:solidFill>
                  <a:schemeClr val="lt1"/>
                </a:solidFill>
              </a:rPr>
              <a:t>oftware developer for Expedia </a:t>
            </a:r>
            <a:r>
              <a:rPr lang="en-US">
                <a:solidFill>
                  <a:schemeClr val="lt1"/>
                </a:solidFill>
              </a:rPr>
              <a:t>earning a</a:t>
            </a:r>
            <a:r>
              <a:rPr lang="en-US" sz="1400" i="0" u="none" strike="noStrike" cap="none">
                <a:solidFill>
                  <a:schemeClr val="lt1"/>
                </a:solidFill>
              </a:rPr>
              <a:t> </a:t>
            </a:r>
            <a:r>
              <a:rPr lang="en-US">
                <a:solidFill>
                  <a:schemeClr val="lt1"/>
                </a:solidFill>
              </a:rPr>
              <a:t>$140,000 </a:t>
            </a:r>
            <a:r>
              <a:rPr lang="en-US" sz="1400" i="0" u="none" strike="noStrike" cap="none">
                <a:solidFill>
                  <a:schemeClr val="lt1"/>
                </a:solidFill>
              </a:rPr>
              <a:t>salary in Bellevue, WA. He is evaluating an offer of $</a:t>
            </a:r>
            <a:r>
              <a:rPr lang="en-US">
                <a:solidFill>
                  <a:schemeClr val="lt1"/>
                </a:solidFill>
              </a:rPr>
              <a:t>145,000</a:t>
            </a:r>
            <a:r>
              <a:rPr lang="en-US" sz="1400" i="0" u="none" strike="noStrike" cap="none">
                <a:solidFill>
                  <a:schemeClr val="lt1"/>
                </a:solidFill>
              </a:rPr>
              <a:t> from Microsoft in Alpharetta, GA, for the position of </a:t>
            </a:r>
            <a:r>
              <a:rPr lang="en-US">
                <a:solidFill>
                  <a:schemeClr val="lt1"/>
                </a:solidFill>
              </a:rPr>
              <a:t>s</a:t>
            </a:r>
            <a:r>
              <a:rPr lang="en-US" sz="1400" i="0" u="none" strike="noStrike" cap="none">
                <a:solidFill>
                  <a:schemeClr val="lt1"/>
                </a:solidFill>
              </a:rPr>
              <a:t>enior software developer.</a:t>
            </a:r>
            <a:endParaRPr sz="1400" i="0" u="none" strike="noStrike" cap="none">
              <a:solidFill>
                <a:schemeClr val="lt1"/>
              </a:solidFill>
            </a:endParaRPr>
          </a:p>
          <a:p>
            <a:pPr marL="0" marR="0" lvl="0" indent="0" algn="l" rtl="0">
              <a:lnSpc>
                <a:spcPct val="100000"/>
              </a:lnSpc>
              <a:spcBef>
                <a:spcPts val="0"/>
              </a:spcBef>
              <a:spcAft>
                <a:spcPts val="0"/>
              </a:spcAft>
              <a:buNone/>
            </a:pPr>
            <a:endParaRPr>
              <a:solidFill>
                <a:schemeClr val="lt1"/>
              </a:solidFill>
            </a:endParaRPr>
          </a:p>
          <a:p>
            <a:pPr marL="0" marR="0" lvl="0" indent="0" algn="l" rtl="0">
              <a:lnSpc>
                <a:spcPct val="100000"/>
              </a:lnSpc>
              <a:spcBef>
                <a:spcPts val="0"/>
              </a:spcBef>
              <a:spcAft>
                <a:spcPts val="0"/>
              </a:spcAft>
              <a:buNone/>
            </a:pPr>
            <a:r>
              <a:rPr lang="en-US" sz="1400" i="0" u="none" strike="noStrike" cap="none">
                <a:solidFill>
                  <a:schemeClr val="lt1"/>
                </a:solidFill>
              </a:rPr>
              <a:t>He currently owns a small single-family home in Bellevue, WA with an es</a:t>
            </a:r>
            <a:r>
              <a:rPr lang="en-US">
                <a:solidFill>
                  <a:schemeClr val="lt1"/>
                </a:solidFill>
              </a:rPr>
              <a:t>timated worth of $1.2 million. </a:t>
            </a:r>
            <a:r>
              <a:rPr lang="en-US" sz="1400" i="0" u="none" strike="noStrike" cap="none">
                <a:solidFill>
                  <a:schemeClr val="lt1"/>
                </a:solidFill>
              </a:rPr>
              <a:t>If he moves, he would like to purchase a single-family home within a 10-mile radius of the new work location in Alpharetta, GA as he does not like long commutes.</a:t>
            </a:r>
            <a:endParaRPr/>
          </a:p>
          <a:p>
            <a:pPr marL="0" marR="0" lvl="0" indent="0" algn="l" rtl="0">
              <a:lnSpc>
                <a:spcPct val="100000"/>
              </a:lnSpc>
              <a:spcBef>
                <a:spcPts val="0"/>
              </a:spcBef>
              <a:spcAft>
                <a:spcPts val="0"/>
              </a:spcAft>
              <a:buNone/>
            </a:pPr>
            <a:r>
              <a:rPr lang="en-US" sz="1400" i="0" u="none" strike="noStrike" cap="none">
                <a:solidFill>
                  <a:schemeClr val="lt1"/>
                </a:solidFill>
              </a:rPr>
              <a:t>He has three school</a:t>
            </a:r>
            <a:r>
              <a:rPr lang="en-US">
                <a:solidFill>
                  <a:schemeClr val="lt1"/>
                </a:solidFill>
              </a:rPr>
              <a:t>-age</a:t>
            </a:r>
            <a:r>
              <a:rPr lang="en-US" sz="1400" i="0" u="none" strike="noStrike" cap="none">
                <a:solidFill>
                  <a:schemeClr val="lt1"/>
                </a:solidFill>
              </a:rPr>
              <a:t> children, so he would like to live in a family</a:t>
            </a:r>
            <a:r>
              <a:rPr lang="en-US">
                <a:solidFill>
                  <a:schemeClr val="lt1"/>
                </a:solidFill>
              </a:rPr>
              <a:t>-</a:t>
            </a:r>
            <a:r>
              <a:rPr lang="en-US" sz="1400" i="0" u="none" strike="noStrike" cap="none">
                <a:solidFill>
                  <a:schemeClr val="lt1"/>
                </a:solidFill>
              </a:rPr>
              <a:t>friendly</a:t>
            </a:r>
            <a:r>
              <a:rPr lang="en-US">
                <a:solidFill>
                  <a:schemeClr val="lt1"/>
                </a:solidFill>
              </a:rPr>
              <a:t> </a:t>
            </a:r>
            <a:r>
              <a:rPr lang="en-US" sz="1400" i="0" u="none" strike="noStrike" cap="none">
                <a:solidFill>
                  <a:schemeClr val="lt1"/>
                </a:solidFill>
              </a:rPr>
              <a:t>neighborhood with low crime rates.</a:t>
            </a:r>
            <a:endParaRPr/>
          </a:p>
          <a:p>
            <a:pPr marL="0" marR="0" lvl="0" indent="0" algn="l" rtl="0">
              <a:lnSpc>
                <a:spcPct val="100000"/>
              </a:lnSpc>
              <a:spcBef>
                <a:spcPts val="0"/>
              </a:spcBef>
              <a:spcAft>
                <a:spcPts val="0"/>
              </a:spcAft>
              <a:buNone/>
            </a:pPr>
            <a:endParaRPr sz="1400" i="0" u="none" strike="noStrike" cap="none">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1"/>
          <p:cNvSpPr txBox="1">
            <a:spLocks noGrp="1"/>
          </p:cNvSpPr>
          <p:nvPr>
            <p:ph type="title"/>
          </p:nvPr>
        </p:nvSpPr>
        <p:spPr>
          <a:xfrm>
            <a:off x="311700" y="380275"/>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Appendix B: Utility Mathematical Formulation</a:t>
            </a:r>
            <a:endParaRPr>
              <a:latin typeface="Arial"/>
              <a:ea typeface="Arial"/>
              <a:cs typeface="Arial"/>
              <a:sym typeface="Arial"/>
            </a:endParaRPr>
          </a:p>
        </p:txBody>
      </p:sp>
      <p:sp>
        <p:nvSpPr>
          <p:cNvPr id="203" name="Google Shape;203;p31"/>
          <p:cNvSpPr txBox="1"/>
          <p:nvPr/>
        </p:nvSpPr>
        <p:spPr>
          <a:xfrm>
            <a:off x="139300" y="1339500"/>
            <a:ext cx="3986100" cy="4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latin typeface="Roboto"/>
                <a:ea typeface="Roboto"/>
                <a:cs typeface="Roboto"/>
                <a:sym typeface="Roboto"/>
              </a:rPr>
              <a:t>Utility Model:</a:t>
            </a:r>
            <a:endParaRPr sz="1800" b="1">
              <a:latin typeface="Roboto"/>
              <a:ea typeface="Roboto"/>
              <a:cs typeface="Roboto"/>
              <a:sym typeface="Roboto"/>
            </a:endParaRPr>
          </a:p>
        </p:txBody>
      </p:sp>
      <p:pic>
        <p:nvPicPr>
          <p:cNvPr id="204" name="Google Shape;204;p31"/>
          <p:cNvPicPr preferRelativeResize="0"/>
          <p:nvPr/>
        </p:nvPicPr>
        <p:blipFill>
          <a:blip r:embed="rId3">
            <a:alphaModFix/>
          </a:blip>
          <a:stretch>
            <a:fillRect/>
          </a:stretch>
        </p:blipFill>
        <p:spPr>
          <a:xfrm>
            <a:off x="109150" y="2263225"/>
            <a:ext cx="8925699" cy="13963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pic>
        <p:nvPicPr>
          <p:cNvPr id="71" name="Google Shape;71;p14" descr="The tower of the city&#10;&#10;Description automatically generated"/>
          <p:cNvPicPr preferRelativeResize="0"/>
          <p:nvPr/>
        </p:nvPicPr>
        <p:blipFill rotWithShape="1">
          <a:blip r:embed="rId3">
            <a:alphaModFix/>
          </a:blip>
          <a:srcRect/>
          <a:stretch/>
        </p:blipFill>
        <p:spPr>
          <a:xfrm>
            <a:off x="0" y="-37282"/>
            <a:ext cx="9143999" cy="5143500"/>
          </a:xfrm>
          <a:prstGeom prst="rect">
            <a:avLst/>
          </a:prstGeom>
          <a:noFill/>
          <a:ln>
            <a:noFill/>
          </a:ln>
        </p:spPr>
      </p:pic>
      <p:sp>
        <p:nvSpPr>
          <p:cNvPr id="72" name="Google Shape;72;p14"/>
          <p:cNvSpPr/>
          <p:nvPr/>
        </p:nvSpPr>
        <p:spPr>
          <a:xfrm>
            <a:off x="62275" y="1009450"/>
            <a:ext cx="5266800" cy="4037700"/>
          </a:xfrm>
          <a:prstGeom prst="rect">
            <a:avLst/>
          </a:prstGeom>
          <a:solidFill>
            <a:schemeClr val="accent1">
              <a:alpha val="87843"/>
            </a:schemeClr>
          </a:solidFill>
          <a:ln w="25400" cap="flat" cmpd="sng">
            <a:solidFill>
              <a:srgbClr val="002236"/>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a:solidFill>
                <a:schemeClr val="lt1"/>
              </a:solidFill>
            </a:endParaRPr>
          </a:p>
          <a:p>
            <a:pPr marL="0" marR="0" lvl="0" indent="0" algn="l" rtl="0">
              <a:lnSpc>
                <a:spcPct val="100000"/>
              </a:lnSpc>
              <a:spcBef>
                <a:spcPts val="0"/>
              </a:spcBef>
              <a:spcAft>
                <a:spcPts val="0"/>
              </a:spcAft>
              <a:buNone/>
            </a:pPr>
            <a:endParaRPr>
              <a:solidFill>
                <a:schemeClr val="lt1"/>
              </a:solidFill>
            </a:endParaRPr>
          </a:p>
          <a:p>
            <a:pPr marL="0" marR="0" lvl="0" indent="0" algn="l" rtl="0">
              <a:lnSpc>
                <a:spcPct val="100000"/>
              </a:lnSpc>
              <a:spcBef>
                <a:spcPts val="0"/>
              </a:spcBef>
              <a:spcAft>
                <a:spcPts val="0"/>
              </a:spcAft>
              <a:buNone/>
            </a:pPr>
            <a:r>
              <a:rPr lang="en-US" i="0" u="none" strike="noStrike" cap="none">
                <a:solidFill>
                  <a:schemeClr val="lt1"/>
                </a:solidFill>
              </a:rPr>
              <a:t>To </a:t>
            </a:r>
            <a:r>
              <a:rPr lang="en-US">
                <a:solidFill>
                  <a:schemeClr val="lt1"/>
                </a:solidFill>
              </a:rPr>
              <a:t>h</a:t>
            </a:r>
            <a:r>
              <a:rPr lang="en-US" i="0" u="none" strike="noStrike" cap="none">
                <a:solidFill>
                  <a:schemeClr val="lt1"/>
                </a:solidFill>
              </a:rPr>
              <a:t>elp with the decision analysis, we </a:t>
            </a:r>
            <a:r>
              <a:rPr lang="en-US">
                <a:solidFill>
                  <a:schemeClr val="lt1"/>
                </a:solidFill>
              </a:rPr>
              <a:t>did the following: </a:t>
            </a:r>
            <a:endParaRPr/>
          </a:p>
          <a:p>
            <a:pPr marL="0" marR="0" lvl="0" indent="0" algn="l" rtl="0">
              <a:lnSpc>
                <a:spcPct val="100000"/>
              </a:lnSpc>
              <a:spcBef>
                <a:spcPts val="0"/>
              </a:spcBef>
              <a:spcAft>
                <a:spcPts val="0"/>
              </a:spcAft>
              <a:buNone/>
            </a:pPr>
            <a:endParaRPr i="0" u="none" strike="noStrike" cap="none">
              <a:solidFill>
                <a:schemeClr val="lt1"/>
              </a:solidFill>
            </a:endParaRPr>
          </a:p>
          <a:p>
            <a:pPr marL="0" marR="0" lvl="0" indent="0" algn="l" rtl="0">
              <a:lnSpc>
                <a:spcPct val="100000"/>
              </a:lnSpc>
              <a:spcBef>
                <a:spcPts val="0"/>
              </a:spcBef>
              <a:spcAft>
                <a:spcPts val="0"/>
              </a:spcAft>
              <a:buNone/>
            </a:pPr>
            <a:r>
              <a:rPr lang="en-US" i="0" u="none" strike="noStrike" cap="none">
                <a:solidFill>
                  <a:schemeClr val="lt1"/>
                </a:solidFill>
              </a:rPr>
              <a:t>Selected 5 zip codes based on the commute distance and home </a:t>
            </a:r>
            <a:r>
              <a:rPr lang="en-US">
                <a:solidFill>
                  <a:schemeClr val="lt1"/>
                </a:solidFill>
              </a:rPr>
              <a:t>purchase </a:t>
            </a:r>
            <a:r>
              <a:rPr lang="en-US" i="0" u="none" strike="noStrike" cap="none">
                <a:solidFill>
                  <a:schemeClr val="lt1"/>
                </a:solidFill>
              </a:rPr>
              <a:t>price </a:t>
            </a:r>
            <a:r>
              <a:rPr lang="en-US">
                <a:solidFill>
                  <a:schemeClr val="lt1"/>
                </a:solidFill>
              </a:rPr>
              <a:t>and divided analytics into 3 parts:</a:t>
            </a:r>
            <a:endParaRPr i="0" u="none" strike="noStrike" cap="none">
              <a:solidFill>
                <a:schemeClr val="lt1"/>
              </a:solidFill>
            </a:endParaRPr>
          </a:p>
          <a:p>
            <a:pPr marL="0" marR="0" lvl="0" indent="0" algn="l" rtl="0">
              <a:lnSpc>
                <a:spcPct val="100000"/>
              </a:lnSpc>
              <a:spcBef>
                <a:spcPts val="0"/>
              </a:spcBef>
              <a:spcAft>
                <a:spcPts val="0"/>
              </a:spcAft>
              <a:buNone/>
            </a:pPr>
            <a:endParaRPr>
              <a:solidFill>
                <a:schemeClr val="lt1"/>
              </a:solidFill>
            </a:endParaRPr>
          </a:p>
          <a:p>
            <a:pPr marL="285750" marR="0" lvl="0" indent="-273050" algn="l" rtl="0">
              <a:lnSpc>
                <a:spcPct val="100000"/>
              </a:lnSpc>
              <a:spcBef>
                <a:spcPts val="0"/>
              </a:spcBef>
              <a:spcAft>
                <a:spcPts val="0"/>
              </a:spcAft>
              <a:buClr>
                <a:schemeClr val="lt1"/>
              </a:buClr>
              <a:buSzPts val="1400"/>
              <a:buFont typeface="Arial"/>
              <a:buChar char="•"/>
            </a:pPr>
            <a:r>
              <a:rPr lang="en-US" b="1" i="0" strike="noStrike" cap="none">
                <a:solidFill>
                  <a:schemeClr val="lt1"/>
                </a:solidFill>
              </a:rPr>
              <a:t>Descriptive</a:t>
            </a:r>
            <a:r>
              <a:rPr lang="en-US" b="1">
                <a:solidFill>
                  <a:schemeClr val="lt1"/>
                </a:solidFill>
              </a:rPr>
              <a:t> </a:t>
            </a:r>
            <a:r>
              <a:rPr lang="en-US" i="0" u="none" strike="noStrike" cap="none">
                <a:solidFill>
                  <a:schemeClr val="lt1"/>
                </a:solidFill>
              </a:rPr>
              <a:t>- Evaluate the</a:t>
            </a:r>
            <a:r>
              <a:rPr lang="en-US">
                <a:solidFill>
                  <a:schemeClr val="lt1"/>
                </a:solidFill>
              </a:rPr>
              <a:t> </a:t>
            </a:r>
            <a:r>
              <a:rPr lang="en-US" i="0" u="none" strike="noStrike" cap="none">
                <a:solidFill>
                  <a:schemeClr val="lt1"/>
                </a:solidFill>
              </a:rPr>
              <a:t>home </a:t>
            </a:r>
            <a:r>
              <a:rPr lang="en-US">
                <a:solidFill>
                  <a:schemeClr val="lt1"/>
                </a:solidFill>
              </a:rPr>
              <a:t>price trends</a:t>
            </a:r>
            <a:r>
              <a:rPr lang="en-US" i="0" u="none" strike="noStrike" cap="none">
                <a:solidFill>
                  <a:schemeClr val="lt1"/>
                </a:solidFill>
              </a:rPr>
              <a:t> within a 10-mile radius of Alpharetta, GA </a:t>
            </a:r>
            <a:endParaRPr i="0" u="none" strike="noStrike" cap="none">
              <a:solidFill>
                <a:schemeClr val="lt1"/>
              </a:solidFill>
            </a:endParaRPr>
          </a:p>
          <a:p>
            <a:pPr marL="0" marR="0" lvl="0" indent="0" algn="l" rtl="0">
              <a:lnSpc>
                <a:spcPct val="100000"/>
              </a:lnSpc>
              <a:spcBef>
                <a:spcPts val="0"/>
              </a:spcBef>
              <a:spcAft>
                <a:spcPts val="0"/>
              </a:spcAft>
              <a:buNone/>
            </a:pPr>
            <a:endParaRPr>
              <a:solidFill>
                <a:schemeClr val="lt1"/>
              </a:solidFill>
            </a:endParaRPr>
          </a:p>
          <a:p>
            <a:pPr marL="285750" marR="0" lvl="0" indent="-273050" algn="l" rtl="0">
              <a:lnSpc>
                <a:spcPct val="100000"/>
              </a:lnSpc>
              <a:spcBef>
                <a:spcPts val="0"/>
              </a:spcBef>
              <a:spcAft>
                <a:spcPts val="0"/>
              </a:spcAft>
              <a:buClr>
                <a:schemeClr val="lt1"/>
              </a:buClr>
              <a:buSzPts val="1400"/>
              <a:buFont typeface="Arial"/>
              <a:buChar char="•"/>
            </a:pPr>
            <a:r>
              <a:rPr lang="en-US" b="1" i="0" strike="noStrike" cap="none">
                <a:solidFill>
                  <a:schemeClr val="lt1"/>
                </a:solidFill>
              </a:rPr>
              <a:t>Predictive</a:t>
            </a:r>
            <a:r>
              <a:rPr lang="en-US" b="1">
                <a:solidFill>
                  <a:schemeClr val="lt1"/>
                </a:solidFill>
              </a:rPr>
              <a:t> </a:t>
            </a:r>
            <a:r>
              <a:rPr lang="en-US" i="0" u="none" strike="noStrike" cap="none">
                <a:solidFill>
                  <a:schemeClr val="lt1"/>
                </a:solidFill>
              </a:rPr>
              <a:t>- Forecast the home prices of the selected neighborhoods and identify the growth in property prices.</a:t>
            </a:r>
            <a:endParaRPr i="0" u="none" strike="noStrike" cap="none">
              <a:solidFill>
                <a:schemeClr val="lt1"/>
              </a:solidFill>
            </a:endParaRPr>
          </a:p>
          <a:p>
            <a:pPr marL="0" marR="0" lvl="0" indent="0" algn="l" rtl="0">
              <a:lnSpc>
                <a:spcPct val="100000"/>
              </a:lnSpc>
              <a:spcBef>
                <a:spcPts val="0"/>
              </a:spcBef>
              <a:spcAft>
                <a:spcPts val="0"/>
              </a:spcAft>
              <a:buNone/>
            </a:pPr>
            <a:endParaRPr>
              <a:solidFill>
                <a:schemeClr val="lt1"/>
              </a:solidFill>
            </a:endParaRPr>
          </a:p>
          <a:p>
            <a:pPr marL="285750" marR="0" lvl="0" indent="-273050" algn="l" rtl="0">
              <a:lnSpc>
                <a:spcPct val="100000"/>
              </a:lnSpc>
              <a:spcBef>
                <a:spcPts val="0"/>
              </a:spcBef>
              <a:spcAft>
                <a:spcPts val="0"/>
              </a:spcAft>
              <a:buClr>
                <a:schemeClr val="lt1"/>
              </a:buClr>
              <a:buSzPts val="1400"/>
              <a:buFont typeface="Arial"/>
              <a:buChar char="•"/>
            </a:pPr>
            <a:r>
              <a:rPr lang="en-US" b="1" i="0" strike="noStrike" cap="none">
                <a:solidFill>
                  <a:schemeClr val="lt1"/>
                </a:solidFill>
              </a:rPr>
              <a:t>Prescriptive</a:t>
            </a:r>
            <a:r>
              <a:rPr lang="en-US" b="1">
                <a:solidFill>
                  <a:schemeClr val="lt1"/>
                </a:solidFill>
              </a:rPr>
              <a:t> </a:t>
            </a:r>
            <a:r>
              <a:rPr lang="en-US">
                <a:solidFill>
                  <a:schemeClr val="lt1"/>
                </a:solidFill>
              </a:rPr>
              <a:t>-</a:t>
            </a:r>
            <a:r>
              <a:rPr lang="en-US" i="0" u="none" strike="noStrike" cap="none">
                <a:solidFill>
                  <a:schemeClr val="lt1"/>
                </a:solidFill>
              </a:rPr>
              <a:t> Make an optimal decision whether to move or not based on:</a:t>
            </a:r>
            <a:endParaRPr/>
          </a:p>
          <a:p>
            <a:pPr marL="0" marR="0" lvl="1" indent="0" algn="just" rtl="0">
              <a:lnSpc>
                <a:spcPct val="100000"/>
              </a:lnSpc>
              <a:spcBef>
                <a:spcPts val="600"/>
              </a:spcBef>
              <a:spcAft>
                <a:spcPts val="0"/>
              </a:spcAft>
              <a:buNone/>
            </a:pPr>
            <a:r>
              <a:rPr lang="en-US" i="0" u="none" strike="noStrike" cap="none">
                <a:solidFill>
                  <a:schemeClr val="lt1"/>
                </a:solidFill>
              </a:rPr>
              <a:t>	- Commute Time</a:t>
            </a:r>
            <a:endParaRPr/>
          </a:p>
          <a:p>
            <a:pPr marL="0" marR="0" lvl="1" indent="0" algn="just" rtl="0">
              <a:lnSpc>
                <a:spcPct val="100000"/>
              </a:lnSpc>
              <a:spcBef>
                <a:spcPts val="600"/>
              </a:spcBef>
              <a:spcAft>
                <a:spcPts val="0"/>
              </a:spcAft>
              <a:buNone/>
            </a:pPr>
            <a:r>
              <a:rPr lang="en-US" i="0" u="none" strike="noStrike" cap="none">
                <a:solidFill>
                  <a:schemeClr val="lt1"/>
                </a:solidFill>
              </a:rPr>
              <a:t>	- Growth of housing property</a:t>
            </a:r>
            <a:endParaRPr/>
          </a:p>
          <a:p>
            <a:pPr marL="0" marR="0" lvl="1" indent="0" algn="just" rtl="0">
              <a:lnSpc>
                <a:spcPct val="100000"/>
              </a:lnSpc>
              <a:spcBef>
                <a:spcPts val="600"/>
              </a:spcBef>
              <a:spcAft>
                <a:spcPts val="0"/>
              </a:spcAft>
              <a:buNone/>
            </a:pPr>
            <a:r>
              <a:rPr lang="en-US" i="0" u="none" strike="noStrike" cap="none">
                <a:solidFill>
                  <a:schemeClr val="lt1"/>
                </a:solidFill>
              </a:rPr>
              <a:t>	- Salary</a:t>
            </a:r>
            <a:endParaRPr/>
          </a:p>
          <a:p>
            <a:pPr marL="0" marR="0" lvl="1" indent="0" algn="just" rtl="0">
              <a:lnSpc>
                <a:spcPct val="100000"/>
              </a:lnSpc>
              <a:spcBef>
                <a:spcPts val="600"/>
              </a:spcBef>
              <a:spcAft>
                <a:spcPts val="0"/>
              </a:spcAft>
              <a:buNone/>
            </a:pPr>
            <a:r>
              <a:rPr lang="en-US" i="0" u="none" strike="noStrike" cap="none">
                <a:solidFill>
                  <a:schemeClr val="lt1"/>
                </a:solidFill>
              </a:rPr>
              <a:t>	- School expenditure per </a:t>
            </a:r>
            <a:r>
              <a:rPr lang="en-US">
                <a:solidFill>
                  <a:schemeClr val="lt1"/>
                </a:solidFill>
              </a:rPr>
              <a:t>child</a:t>
            </a:r>
            <a:endParaRPr/>
          </a:p>
          <a:p>
            <a:pPr marL="0" marR="0" lvl="0" indent="0" algn="l" rtl="0">
              <a:lnSpc>
                <a:spcPct val="100000"/>
              </a:lnSpc>
              <a:spcBef>
                <a:spcPts val="0"/>
              </a:spcBef>
              <a:spcAft>
                <a:spcPts val="0"/>
              </a:spcAft>
              <a:buNone/>
            </a:pPr>
            <a:endParaRPr i="0" u="none" strike="noStrike" cap="none">
              <a:solidFill>
                <a:schemeClr val="lt1"/>
              </a:solidFill>
            </a:endParaRPr>
          </a:p>
          <a:p>
            <a:pPr marL="0" marR="0" lvl="0" indent="0" algn="ctr" rtl="0">
              <a:lnSpc>
                <a:spcPct val="100000"/>
              </a:lnSpc>
              <a:spcBef>
                <a:spcPts val="0"/>
              </a:spcBef>
              <a:spcAft>
                <a:spcPts val="0"/>
              </a:spcAft>
              <a:buNone/>
            </a:pPr>
            <a:endParaRPr i="0" u="none" strike="noStrike" cap="none">
              <a:solidFill>
                <a:schemeClr val="lt1"/>
              </a:solidFill>
            </a:endParaRPr>
          </a:p>
        </p:txBody>
      </p:sp>
      <p:sp>
        <p:nvSpPr>
          <p:cNvPr id="73" name="Google Shape;73;p14"/>
          <p:cNvSpPr/>
          <p:nvPr/>
        </p:nvSpPr>
        <p:spPr>
          <a:xfrm>
            <a:off x="62268" y="81934"/>
            <a:ext cx="9039126" cy="845575"/>
          </a:xfrm>
          <a:prstGeom prst="rect">
            <a:avLst/>
          </a:prstGeom>
          <a:solidFill>
            <a:schemeClr val="dk1">
              <a:alpha val="63921"/>
            </a:schemeClr>
          </a:solidFill>
          <a:ln w="25400" cap="flat" cmpd="sng">
            <a:solidFill>
              <a:srgbClr val="002236"/>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2800">
                <a:solidFill>
                  <a:schemeClr val="lt1"/>
                </a:solidFill>
              </a:rPr>
              <a:t> </a:t>
            </a:r>
            <a:r>
              <a:rPr lang="en-US" sz="2800" i="0" u="none" strike="noStrike" cap="none">
                <a:solidFill>
                  <a:schemeClr val="lt1"/>
                </a:solidFill>
              </a:rPr>
              <a:t>What Next ?</a:t>
            </a:r>
            <a:endParaRPr/>
          </a:p>
        </p:txBody>
      </p:sp>
      <p:pic>
        <p:nvPicPr>
          <p:cNvPr id="74" name="Google Shape;74;p14"/>
          <p:cNvPicPr preferRelativeResize="0"/>
          <p:nvPr/>
        </p:nvPicPr>
        <p:blipFill rotWithShape="1">
          <a:blip r:embed="rId4">
            <a:alphaModFix/>
          </a:blip>
          <a:srcRect/>
          <a:stretch/>
        </p:blipFill>
        <p:spPr>
          <a:xfrm>
            <a:off x="5478400" y="3162375"/>
            <a:ext cx="3522725" cy="1839324"/>
          </a:xfrm>
          <a:prstGeom prst="rect">
            <a:avLst/>
          </a:prstGeom>
          <a:blipFill rotWithShape="1">
            <a:blip r:embed="rId5">
              <a:alphaModFix amt="30000"/>
            </a:blip>
            <a:tile tx="0" ty="0" sx="100000" sy="100000" flip="none" algn="tl"/>
          </a:blipFill>
          <a:ln w="9525" cap="flat" cmpd="sng">
            <a:solidFill>
              <a:srgbClr val="000000"/>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Our Dataset</a:t>
            </a:r>
            <a:endParaRPr/>
          </a:p>
        </p:txBody>
      </p:sp>
      <p:sp>
        <p:nvSpPr>
          <p:cNvPr id="80" name="Google Shape;80;p15"/>
          <p:cNvSpPr txBox="1">
            <a:spLocks noGrp="1"/>
          </p:cNvSpPr>
          <p:nvPr>
            <p:ph type="body" idx="4294967295"/>
          </p:nvPr>
        </p:nvSpPr>
        <p:spPr>
          <a:xfrm>
            <a:off x="311700" y="1484675"/>
            <a:ext cx="8520600" cy="3416400"/>
          </a:xfrm>
          <a:prstGeom prst="rect">
            <a:avLst/>
          </a:prstGeom>
        </p:spPr>
        <p:txBody>
          <a:bodyPr spcFirstLastPara="1" wrap="square" lIns="91425" tIns="91425" rIns="91425" bIns="91425" anchor="t" anchorCtr="0">
            <a:noAutofit/>
          </a:bodyPr>
          <a:lstStyle/>
          <a:p>
            <a:pPr marL="457200" marR="0" lvl="0" indent="-336550" algn="l" rtl="0">
              <a:lnSpc>
                <a:spcPct val="200000"/>
              </a:lnSpc>
              <a:spcBef>
                <a:spcPts val="0"/>
              </a:spcBef>
              <a:spcAft>
                <a:spcPts val="0"/>
              </a:spcAft>
              <a:buSzPts val="1700"/>
              <a:buFont typeface="Arial"/>
              <a:buChar char="●"/>
            </a:pPr>
            <a:r>
              <a:rPr lang="en-US" sz="1700">
                <a:latin typeface="Arial"/>
                <a:ea typeface="Arial"/>
                <a:cs typeface="Arial"/>
                <a:sym typeface="Arial"/>
              </a:rPr>
              <a:t>Zillow launched in 2006 and is the leading real estate database in US</a:t>
            </a:r>
            <a:endParaRPr sz="1700">
              <a:latin typeface="Arial"/>
              <a:ea typeface="Arial"/>
              <a:cs typeface="Arial"/>
              <a:sym typeface="Arial"/>
            </a:endParaRPr>
          </a:p>
          <a:p>
            <a:pPr marL="457200" marR="0" lvl="0" indent="-336550" algn="l" rtl="0">
              <a:lnSpc>
                <a:spcPct val="200000"/>
              </a:lnSpc>
              <a:spcBef>
                <a:spcPts val="0"/>
              </a:spcBef>
              <a:spcAft>
                <a:spcPts val="0"/>
              </a:spcAft>
              <a:buSzPts val="1700"/>
              <a:buFont typeface="Arial"/>
              <a:buChar char="●"/>
            </a:pPr>
            <a:r>
              <a:rPr lang="en-US" sz="1700">
                <a:latin typeface="Arial"/>
                <a:ea typeface="Arial"/>
                <a:cs typeface="Arial"/>
                <a:sym typeface="Arial"/>
              </a:rPr>
              <a:t>Holds data on over 110 million homes for sale, dating all the way back to 1996</a:t>
            </a:r>
            <a:endParaRPr sz="1700">
              <a:latin typeface="Arial"/>
              <a:ea typeface="Arial"/>
              <a:cs typeface="Arial"/>
              <a:sym typeface="Arial"/>
            </a:endParaRPr>
          </a:p>
          <a:p>
            <a:pPr marL="457200" marR="0" lvl="0" indent="-336550" algn="l" rtl="0">
              <a:lnSpc>
                <a:spcPct val="200000"/>
              </a:lnSpc>
              <a:spcBef>
                <a:spcPts val="0"/>
              </a:spcBef>
              <a:spcAft>
                <a:spcPts val="0"/>
              </a:spcAft>
              <a:buSzPts val="1700"/>
              <a:buFont typeface="Arial"/>
              <a:buChar char="●"/>
            </a:pPr>
            <a:r>
              <a:rPr lang="en-US" sz="1700">
                <a:latin typeface="Arial"/>
                <a:ea typeface="Arial"/>
                <a:cs typeface="Arial"/>
                <a:sym typeface="Arial"/>
              </a:rPr>
              <a:t>The Zillow Home Value Index is the company’s flagship measure of home value</a:t>
            </a:r>
            <a:endParaRPr sz="1700">
              <a:latin typeface="Arial"/>
              <a:ea typeface="Arial"/>
              <a:cs typeface="Arial"/>
              <a:sym typeface="Arial"/>
            </a:endParaRPr>
          </a:p>
          <a:p>
            <a:pPr marL="914400" marR="0" lvl="1" indent="-336550" algn="l" rtl="0">
              <a:lnSpc>
                <a:spcPct val="200000"/>
              </a:lnSpc>
              <a:spcBef>
                <a:spcPts val="0"/>
              </a:spcBef>
              <a:spcAft>
                <a:spcPts val="0"/>
              </a:spcAft>
              <a:buSzPts val="1700"/>
              <a:buFont typeface="Arial"/>
              <a:buChar char="○"/>
            </a:pPr>
            <a:r>
              <a:rPr lang="en-US" sz="1700">
                <a:latin typeface="Arial"/>
                <a:ea typeface="Arial"/>
                <a:cs typeface="Arial"/>
                <a:sym typeface="Arial"/>
              </a:rPr>
              <a:t>Estimates within 10% of sales price more than 95%</a:t>
            </a:r>
            <a:endParaRPr sz="1700">
              <a:latin typeface="Arial"/>
              <a:ea typeface="Arial"/>
              <a:cs typeface="Arial"/>
              <a:sym typeface="Arial"/>
            </a:endParaRPr>
          </a:p>
          <a:p>
            <a:pPr marL="457200" marR="0" lvl="0" indent="-336550" algn="l" rtl="0">
              <a:lnSpc>
                <a:spcPct val="200000"/>
              </a:lnSpc>
              <a:spcBef>
                <a:spcPts val="0"/>
              </a:spcBef>
              <a:spcAft>
                <a:spcPts val="0"/>
              </a:spcAft>
              <a:buSzPts val="1700"/>
              <a:buFont typeface="Arial"/>
              <a:buChar char="●"/>
            </a:pPr>
            <a:r>
              <a:rPr lang="en-US" sz="1700">
                <a:latin typeface="Arial"/>
                <a:ea typeface="Arial"/>
                <a:cs typeface="Arial"/>
                <a:sym typeface="Arial"/>
              </a:rPr>
              <a:t>We gathered zip code data for median home prices for the greater Atlanta area</a:t>
            </a:r>
            <a:endParaRPr sz="1700">
              <a:latin typeface="Arial"/>
              <a:ea typeface="Arial"/>
              <a:cs typeface="Arial"/>
              <a:sym typeface="Arial"/>
            </a:endParaRPr>
          </a:p>
          <a:p>
            <a:pPr marL="457200" marR="0" lvl="0" indent="-336550" algn="l" rtl="0">
              <a:lnSpc>
                <a:spcPct val="200000"/>
              </a:lnSpc>
              <a:spcBef>
                <a:spcPts val="0"/>
              </a:spcBef>
              <a:spcAft>
                <a:spcPts val="0"/>
              </a:spcAft>
              <a:buSzPts val="1700"/>
              <a:buFont typeface="Arial"/>
              <a:buChar char="●"/>
            </a:pPr>
            <a:r>
              <a:rPr lang="en-US" sz="1700">
                <a:latin typeface="Arial"/>
                <a:ea typeface="Arial"/>
                <a:cs typeface="Arial"/>
                <a:sym typeface="Arial"/>
              </a:rPr>
              <a:t>Combined this data along with crime rate, tax, utility rates during analysis</a:t>
            </a:r>
            <a:endParaRPr sz="1700">
              <a:latin typeface="Arial"/>
              <a:ea typeface="Arial"/>
              <a:cs typeface="Arial"/>
              <a:sym typeface="Arial"/>
            </a:endParaRPr>
          </a:p>
        </p:txBody>
      </p:sp>
      <p:grpSp>
        <p:nvGrpSpPr>
          <p:cNvPr id="81" name="Google Shape;81;p15"/>
          <p:cNvGrpSpPr/>
          <p:nvPr/>
        </p:nvGrpSpPr>
        <p:grpSpPr>
          <a:xfrm>
            <a:off x="5110725" y="63750"/>
            <a:ext cx="3954675" cy="1190000"/>
            <a:chOff x="5110725" y="63750"/>
            <a:chExt cx="3954675" cy="1190000"/>
          </a:xfrm>
        </p:grpSpPr>
        <p:pic>
          <p:nvPicPr>
            <p:cNvPr id="82" name="Google Shape;82;p15"/>
            <p:cNvPicPr preferRelativeResize="0"/>
            <p:nvPr/>
          </p:nvPicPr>
          <p:blipFill>
            <a:blip r:embed="rId3">
              <a:alphaModFix/>
            </a:blip>
            <a:stretch>
              <a:fillRect/>
            </a:stretch>
          </p:blipFill>
          <p:spPr>
            <a:xfrm>
              <a:off x="7435275" y="63750"/>
              <a:ext cx="1630125" cy="1190000"/>
            </a:xfrm>
            <a:prstGeom prst="rect">
              <a:avLst/>
            </a:prstGeom>
            <a:noFill/>
            <a:ln>
              <a:noFill/>
            </a:ln>
          </p:spPr>
        </p:pic>
        <p:pic>
          <p:nvPicPr>
            <p:cNvPr id="83" name="Google Shape;83;p15"/>
            <p:cNvPicPr preferRelativeResize="0"/>
            <p:nvPr/>
          </p:nvPicPr>
          <p:blipFill>
            <a:blip r:embed="rId4">
              <a:alphaModFix/>
            </a:blip>
            <a:stretch>
              <a:fillRect/>
            </a:stretch>
          </p:blipFill>
          <p:spPr>
            <a:xfrm>
              <a:off x="5110725" y="158988"/>
              <a:ext cx="999550" cy="999525"/>
            </a:xfrm>
            <a:prstGeom prst="rect">
              <a:avLst/>
            </a:prstGeom>
            <a:noFill/>
            <a:ln w="9525" cap="flat" cmpd="sng">
              <a:solidFill>
                <a:srgbClr val="000000"/>
              </a:solidFill>
              <a:prstDash val="solid"/>
              <a:round/>
              <a:headEnd type="none" w="sm" len="sm"/>
              <a:tailEnd type="none" w="sm" len="sm"/>
            </a:ln>
          </p:spPr>
        </p:pic>
        <p:cxnSp>
          <p:nvCxnSpPr>
            <p:cNvPr id="84" name="Google Shape;84;p15"/>
            <p:cNvCxnSpPr/>
            <p:nvPr/>
          </p:nvCxnSpPr>
          <p:spPr>
            <a:xfrm>
              <a:off x="6217325" y="658750"/>
              <a:ext cx="1325100" cy="0"/>
            </a:xfrm>
            <a:prstGeom prst="straightConnector1">
              <a:avLst/>
            </a:prstGeom>
            <a:noFill/>
            <a:ln w="28575" cap="flat" cmpd="sng">
              <a:solidFill>
                <a:srgbClr val="FFFFFF"/>
              </a:solidFill>
              <a:prstDash val="solid"/>
              <a:round/>
              <a:headEnd type="none" w="med" len="med"/>
              <a:tailEnd type="triangle" w="med" len="med"/>
            </a:ln>
          </p:spPr>
        </p:cxn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6"/>
          <p:cNvSpPr txBox="1">
            <a:spLocks noGrp="1"/>
          </p:cNvSpPr>
          <p:nvPr>
            <p:ph type="body" idx="1"/>
          </p:nvPr>
        </p:nvSpPr>
        <p:spPr>
          <a:xfrm>
            <a:off x="172938" y="873889"/>
            <a:ext cx="8798100" cy="2234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US" sz="1600">
                <a:solidFill>
                  <a:schemeClr val="lt1"/>
                </a:solidFill>
                <a:latin typeface="Arial"/>
                <a:ea typeface="Arial"/>
                <a:cs typeface="Arial"/>
                <a:sym typeface="Arial"/>
              </a:rPr>
              <a:t>The initial dataset consisted of 17 zip codes, of which we selected 5 based on the following factors :</a:t>
            </a:r>
            <a:endParaRPr sz="1600">
              <a:latin typeface="Arial"/>
              <a:ea typeface="Arial"/>
              <a:cs typeface="Arial"/>
              <a:sym typeface="Arial"/>
            </a:endParaRPr>
          </a:p>
          <a:p>
            <a:pPr marL="457200" lvl="0" indent="-330200" algn="l" rtl="0">
              <a:lnSpc>
                <a:spcPct val="115000"/>
              </a:lnSpc>
              <a:spcBef>
                <a:spcPts val="0"/>
              </a:spcBef>
              <a:spcAft>
                <a:spcPts val="0"/>
              </a:spcAft>
              <a:buClr>
                <a:srgbClr val="F2F2F2"/>
              </a:buClr>
              <a:buSzPts val="1600"/>
              <a:buFont typeface="Arial"/>
              <a:buChar char="●"/>
            </a:pPr>
            <a:r>
              <a:rPr lang="en-US" sz="1600">
                <a:solidFill>
                  <a:schemeClr val="lt1"/>
                </a:solidFill>
                <a:latin typeface="Arial"/>
                <a:ea typeface="Arial"/>
                <a:cs typeface="Arial"/>
                <a:sym typeface="Arial"/>
              </a:rPr>
              <a:t>Distance from work location</a:t>
            </a:r>
            <a:endParaRPr sz="1600">
              <a:latin typeface="Arial"/>
              <a:ea typeface="Arial"/>
              <a:cs typeface="Arial"/>
              <a:sym typeface="Arial"/>
            </a:endParaRPr>
          </a:p>
          <a:p>
            <a:pPr marL="457200" lvl="0" indent="-330200" algn="l" rtl="0">
              <a:lnSpc>
                <a:spcPct val="115000"/>
              </a:lnSpc>
              <a:spcBef>
                <a:spcPts val="0"/>
              </a:spcBef>
              <a:spcAft>
                <a:spcPts val="0"/>
              </a:spcAft>
              <a:buClr>
                <a:srgbClr val="F2F2F2"/>
              </a:buClr>
              <a:buSzPts val="1600"/>
              <a:buFont typeface="Arial"/>
              <a:buChar char="●"/>
            </a:pPr>
            <a:r>
              <a:rPr lang="en-US" sz="1600">
                <a:solidFill>
                  <a:schemeClr val="lt1"/>
                </a:solidFill>
                <a:latin typeface="Arial"/>
                <a:ea typeface="Arial"/>
                <a:cs typeface="Arial"/>
                <a:sym typeface="Arial"/>
              </a:rPr>
              <a:t>Median Home Price</a:t>
            </a:r>
            <a:endParaRPr sz="1600">
              <a:latin typeface="Arial"/>
              <a:ea typeface="Arial"/>
              <a:cs typeface="Arial"/>
              <a:sym typeface="Arial"/>
            </a:endParaRPr>
          </a:p>
          <a:p>
            <a:pPr marL="0" lvl="0" indent="0" algn="l" rtl="0">
              <a:lnSpc>
                <a:spcPct val="115000"/>
              </a:lnSpc>
              <a:spcBef>
                <a:spcPts val="0"/>
              </a:spcBef>
              <a:spcAft>
                <a:spcPts val="0"/>
              </a:spcAft>
              <a:buClr>
                <a:srgbClr val="F2F2F2"/>
              </a:buClr>
              <a:buSzPts val="1300"/>
              <a:buNone/>
            </a:pPr>
            <a:endParaRPr sz="1600">
              <a:solidFill>
                <a:schemeClr val="lt1"/>
              </a:solidFill>
              <a:latin typeface="Arial"/>
              <a:ea typeface="Arial"/>
              <a:cs typeface="Arial"/>
              <a:sym typeface="Arial"/>
            </a:endParaRPr>
          </a:p>
          <a:p>
            <a:pPr marL="146050" lvl="0" indent="0" algn="l" rtl="0">
              <a:lnSpc>
                <a:spcPct val="115000"/>
              </a:lnSpc>
              <a:spcBef>
                <a:spcPts val="0"/>
              </a:spcBef>
              <a:spcAft>
                <a:spcPts val="0"/>
              </a:spcAft>
              <a:buSzPts val="1300"/>
              <a:buNone/>
            </a:pPr>
            <a:endParaRPr sz="1600">
              <a:solidFill>
                <a:schemeClr val="lt1"/>
              </a:solidFill>
              <a:latin typeface="Arial"/>
              <a:ea typeface="Arial"/>
              <a:cs typeface="Arial"/>
              <a:sym typeface="Arial"/>
            </a:endParaRPr>
          </a:p>
          <a:p>
            <a:pPr marL="146050" lvl="0" indent="0" algn="l" rtl="0">
              <a:lnSpc>
                <a:spcPct val="115000"/>
              </a:lnSpc>
              <a:spcBef>
                <a:spcPts val="0"/>
              </a:spcBef>
              <a:spcAft>
                <a:spcPts val="0"/>
              </a:spcAft>
              <a:buSzPts val="1300"/>
              <a:buNone/>
            </a:pPr>
            <a:endParaRPr sz="1600">
              <a:solidFill>
                <a:schemeClr val="lt1"/>
              </a:solidFill>
              <a:latin typeface="Arial"/>
              <a:ea typeface="Arial"/>
              <a:cs typeface="Arial"/>
              <a:sym typeface="Arial"/>
            </a:endParaRPr>
          </a:p>
        </p:txBody>
      </p:sp>
      <p:sp>
        <p:nvSpPr>
          <p:cNvPr id="90" name="Google Shape;90;p16"/>
          <p:cNvSpPr/>
          <p:nvPr/>
        </p:nvSpPr>
        <p:spPr>
          <a:xfrm>
            <a:off x="62268" y="81934"/>
            <a:ext cx="9039126" cy="845575"/>
          </a:xfrm>
          <a:prstGeom prst="rect">
            <a:avLst/>
          </a:prstGeom>
          <a:solidFill>
            <a:schemeClr val="dk1">
              <a:alpha val="68627"/>
            </a:scheme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2800" b="0" i="0" u="none" strike="noStrike" cap="none">
                <a:solidFill>
                  <a:schemeClr val="lt1"/>
                </a:solidFill>
                <a:latin typeface="Arial"/>
                <a:ea typeface="Arial"/>
                <a:cs typeface="Arial"/>
                <a:sym typeface="Arial"/>
              </a:rPr>
              <a:t>Analysis and Data collection</a:t>
            </a:r>
            <a:endParaRPr/>
          </a:p>
        </p:txBody>
      </p:sp>
      <p:pic>
        <p:nvPicPr>
          <p:cNvPr id="91" name="Google Shape;91;p16" descr="Diagram&#10;&#10;Description automatically generated"/>
          <p:cNvPicPr preferRelativeResize="0"/>
          <p:nvPr/>
        </p:nvPicPr>
        <p:blipFill rotWithShape="1">
          <a:blip r:embed="rId3">
            <a:alphaModFix/>
          </a:blip>
          <a:srcRect/>
          <a:stretch/>
        </p:blipFill>
        <p:spPr>
          <a:xfrm>
            <a:off x="247737" y="2198325"/>
            <a:ext cx="8668200" cy="2464125"/>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p:cNvSpPr txBox="1">
            <a:spLocks noGrp="1"/>
          </p:cNvSpPr>
          <p:nvPr>
            <p:ph type="title"/>
          </p:nvPr>
        </p:nvSpPr>
        <p:spPr>
          <a:xfrm>
            <a:off x="272371" y="494370"/>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Descriptive Analytics</a:t>
            </a:r>
            <a:endParaRPr>
              <a:latin typeface="Arial"/>
              <a:ea typeface="Arial"/>
              <a:cs typeface="Arial"/>
              <a:sym typeface="Arial"/>
            </a:endParaRPr>
          </a:p>
        </p:txBody>
      </p:sp>
      <p:sp>
        <p:nvSpPr>
          <p:cNvPr id="97" name="Google Shape;97;p17"/>
          <p:cNvSpPr/>
          <p:nvPr/>
        </p:nvSpPr>
        <p:spPr>
          <a:xfrm>
            <a:off x="117933" y="1379430"/>
            <a:ext cx="8917915" cy="126216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100" i="0" u="none" strike="noStrike" cap="none">
                <a:solidFill>
                  <a:srgbClr val="000000"/>
                </a:solidFill>
              </a:rPr>
              <a:t>For observing trends of the housing prices of various zip codes which are located within the 10-mile radius of our client’s new location , the graph shows the distribution of median price of single-family homes for the zip codes in Alpharetta, GA.  From dark green to dark red, indicating most affordable to most expensive zip codes.</a:t>
            </a:r>
            <a:endParaRPr sz="1100"/>
          </a:p>
          <a:p>
            <a:pPr marL="0" marR="0" lvl="0" indent="0" algn="l" rtl="0">
              <a:lnSpc>
                <a:spcPct val="100000"/>
              </a:lnSpc>
              <a:spcBef>
                <a:spcPts val="0"/>
              </a:spcBef>
              <a:spcAft>
                <a:spcPts val="0"/>
              </a:spcAft>
              <a:buNone/>
            </a:pPr>
            <a:endParaRPr sz="1100" i="0" u="none" strike="noStrike" cap="none">
              <a:solidFill>
                <a:srgbClr val="000000"/>
              </a:solidFill>
            </a:endParaRPr>
          </a:p>
          <a:p>
            <a:pPr marL="0" marR="0" lvl="0" indent="0" algn="l" rtl="0">
              <a:lnSpc>
                <a:spcPct val="100000"/>
              </a:lnSpc>
              <a:spcBef>
                <a:spcPts val="0"/>
              </a:spcBef>
              <a:spcAft>
                <a:spcPts val="0"/>
              </a:spcAft>
              <a:buNone/>
            </a:pPr>
            <a:r>
              <a:rPr lang="en-US" sz="1100" i="0" u="none" strike="noStrike" cap="none">
                <a:solidFill>
                  <a:srgbClr val="000000"/>
                </a:solidFill>
              </a:rPr>
              <a:t>The line graph shows the distribution of </a:t>
            </a:r>
            <a:r>
              <a:rPr lang="en-US" sz="1100"/>
              <a:t>m</a:t>
            </a:r>
            <a:r>
              <a:rPr lang="en-US" sz="1100" i="0" u="none" strike="noStrike" cap="none">
                <a:solidFill>
                  <a:srgbClr val="000000"/>
                </a:solidFill>
              </a:rPr>
              <a:t>edian selling price, by year. Where overall we see a similar the trend, of prices showing a decline between the years 2008 - 2011 and resurrecting into an upward trend from year 2012 onwards.</a:t>
            </a:r>
            <a:endParaRPr sz="1100"/>
          </a:p>
        </p:txBody>
      </p:sp>
      <p:pic>
        <p:nvPicPr>
          <p:cNvPr id="98" name="Google Shape;98;p17"/>
          <p:cNvPicPr preferRelativeResize="0"/>
          <p:nvPr/>
        </p:nvPicPr>
        <p:blipFill>
          <a:blip r:embed="rId3">
            <a:alphaModFix/>
          </a:blip>
          <a:stretch>
            <a:fillRect/>
          </a:stretch>
        </p:blipFill>
        <p:spPr>
          <a:xfrm>
            <a:off x="203600" y="2664372"/>
            <a:ext cx="3110176" cy="2235450"/>
          </a:xfrm>
          <a:prstGeom prst="rect">
            <a:avLst/>
          </a:prstGeom>
          <a:noFill/>
          <a:ln w="12700" cap="flat" cmpd="sng">
            <a:solidFill>
              <a:srgbClr val="000000"/>
            </a:solidFill>
            <a:prstDash val="solid"/>
            <a:miter lim="8000"/>
            <a:headEnd type="none" w="sm" len="sm"/>
            <a:tailEnd type="none" w="sm" len="sm"/>
          </a:ln>
        </p:spPr>
      </p:pic>
      <p:pic>
        <p:nvPicPr>
          <p:cNvPr id="99" name="Google Shape;99;p17"/>
          <p:cNvPicPr preferRelativeResize="0"/>
          <p:nvPr/>
        </p:nvPicPr>
        <p:blipFill>
          <a:blip r:embed="rId4">
            <a:alphaModFix/>
          </a:blip>
          <a:stretch>
            <a:fillRect/>
          </a:stretch>
        </p:blipFill>
        <p:spPr>
          <a:xfrm>
            <a:off x="3455476" y="2685349"/>
            <a:ext cx="5525422" cy="2193509"/>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8"/>
          <p:cNvSpPr txBox="1">
            <a:spLocks noGrp="1"/>
          </p:cNvSpPr>
          <p:nvPr>
            <p:ph type="title"/>
          </p:nvPr>
        </p:nvSpPr>
        <p:spPr>
          <a:xfrm>
            <a:off x="272371" y="494370"/>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Descriptive Analytics</a:t>
            </a:r>
            <a:endParaRPr>
              <a:latin typeface="Arial"/>
              <a:ea typeface="Arial"/>
              <a:cs typeface="Arial"/>
              <a:sym typeface="Arial"/>
            </a:endParaRPr>
          </a:p>
        </p:txBody>
      </p:sp>
      <p:sp>
        <p:nvSpPr>
          <p:cNvPr id="105" name="Google Shape;105;p18"/>
          <p:cNvSpPr/>
          <p:nvPr/>
        </p:nvSpPr>
        <p:spPr>
          <a:xfrm>
            <a:off x="107208" y="1262080"/>
            <a:ext cx="8469900" cy="1262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100">
                <a:solidFill>
                  <a:srgbClr val="181C26"/>
                </a:solidFill>
              </a:rPr>
              <a:t>Z</a:t>
            </a:r>
            <a:r>
              <a:rPr lang="en-US" sz="1100" i="0" u="none" strike="noStrike" cap="none">
                <a:solidFill>
                  <a:srgbClr val="181C26"/>
                </a:solidFill>
              </a:rPr>
              <a:t>ip codes show a similar trend </a:t>
            </a:r>
            <a:r>
              <a:rPr lang="en-US" sz="1100">
                <a:solidFill>
                  <a:srgbClr val="181C26"/>
                </a:solidFill>
              </a:rPr>
              <a:t>→ </a:t>
            </a:r>
            <a:r>
              <a:rPr lang="en-US" sz="1100" i="0" u="none" strike="noStrike" cap="none">
                <a:solidFill>
                  <a:srgbClr val="181C26"/>
                </a:solidFill>
              </a:rPr>
              <a:t>linear growth </a:t>
            </a:r>
            <a:r>
              <a:rPr lang="en-US" sz="1100">
                <a:solidFill>
                  <a:srgbClr val="181C26"/>
                </a:solidFill>
              </a:rPr>
              <a:t>until</a:t>
            </a:r>
            <a:r>
              <a:rPr lang="en-US" sz="1100" i="0" u="none" strike="noStrike" cap="none">
                <a:solidFill>
                  <a:srgbClr val="181C26"/>
                </a:solidFill>
              </a:rPr>
              <a:t> 2007, drop </a:t>
            </a:r>
            <a:r>
              <a:rPr lang="en-US" sz="1100">
                <a:solidFill>
                  <a:srgbClr val="181C26"/>
                </a:solidFill>
              </a:rPr>
              <a:t>in</a:t>
            </a:r>
            <a:r>
              <a:rPr lang="en-US" sz="1100" i="0" u="none" strike="noStrike" cap="none">
                <a:solidFill>
                  <a:srgbClr val="181C26"/>
                </a:solidFill>
              </a:rPr>
              <a:t> 2008</a:t>
            </a:r>
            <a:r>
              <a:rPr lang="en-US" sz="1100">
                <a:solidFill>
                  <a:srgbClr val="181C26"/>
                </a:solidFill>
              </a:rPr>
              <a:t>, </a:t>
            </a:r>
            <a:r>
              <a:rPr lang="en-US" sz="1100" i="0" u="none" strike="noStrike" cap="none">
                <a:solidFill>
                  <a:srgbClr val="181C26"/>
                </a:solidFill>
              </a:rPr>
              <a:t>and again a positive linear growth</a:t>
            </a:r>
            <a:r>
              <a:rPr lang="en-US" sz="1100">
                <a:solidFill>
                  <a:srgbClr val="181C26"/>
                </a:solidFill>
              </a:rPr>
              <a:t> after. G</a:t>
            </a:r>
            <a:r>
              <a:rPr lang="en-US" sz="1100" i="0" u="none" strike="noStrike" cap="none">
                <a:solidFill>
                  <a:srgbClr val="181C26"/>
                </a:solidFill>
              </a:rPr>
              <a:t>raph also shows minor nuances, </a:t>
            </a:r>
            <a:r>
              <a:rPr lang="en-US" sz="1100">
                <a:solidFill>
                  <a:srgbClr val="181C26"/>
                </a:solidFill>
              </a:rPr>
              <a:t>indicating </a:t>
            </a:r>
            <a:r>
              <a:rPr lang="en-US" sz="1100" i="0" u="none" strike="noStrike" cap="none">
                <a:solidFill>
                  <a:srgbClr val="181C26"/>
                </a:solidFill>
              </a:rPr>
              <a:t>different areas having different</a:t>
            </a:r>
            <a:r>
              <a:rPr lang="en-US" sz="1100">
                <a:solidFill>
                  <a:srgbClr val="181C26"/>
                </a:solidFill>
              </a:rPr>
              <a:t> growth. </a:t>
            </a:r>
            <a:r>
              <a:rPr lang="en-US" sz="1100">
                <a:solidFill>
                  <a:schemeClr val="dk1"/>
                </a:solidFill>
              </a:rPr>
              <a:t>Zip code </a:t>
            </a:r>
            <a:r>
              <a:rPr lang="en-US" sz="1100" i="0" u="none" strike="noStrike" cap="none">
                <a:solidFill>
                  <a:schemeClr val="dk1"/>
                </a:solidFill>
              </a:rPr>
              <a:t>30338</a:t>
            </a:r>
            <a:r>
              <a:rPr lang="en-US" sz="1100">
                <a:solidFill>
                  <a:schemeClr val="dk1"/>
                </a:solidFill>
              </a:rPr>
              <a:t> is </a:t>
            </a:r>
            <a:r>
              <a:rPr lang="en-US" sz="1100" i="0" u="none" strike="noStrike" cap="none">
                <a:solidFill>
                  <a:schemeClr val="dk1"/>
                </a:solidFill>
              </a:rPr>
              <a:t>the most expensive and </a:t>
            </a:r>
            <a:r>
              <a:rPr lang="en-US" sz="1100">
                <a:solidFill>
                  <a:schemeClr val="dk1"/>
                </a:solidFill>
              </a:rPr>
              <a:t>zip code</a:t>
            </a:r>
            <a:r>
              <a:rPr lang="en-US" sz="1100" i="0" u="none" strike="noStrike" cap="none">
                <a:solidFill>
                  <a:schemeClr val="dk1"/>
                </a:solidFill>
              </a:rPr>
              <a:t> 30093 </a:t>
            </a:r>
            <a:r>
              <a:rPr lang="en-US" sz="1100">
                <a:solidFill>
                  <a:schemeClr val="dk1"/>
                </a:solidFill>
              </a:rPr>
              <a:t>is </a:t>
            </a:r>
            <a:r>
              <a:rPr lang="en-US" sz="1100" i="0" u="none" strike="noStrike" cap="none">
                <a:solidFill>
                  <a:schemeClr val="dk1"/>
                </a:solidFill>
              </a:rPr>
              <a:t>the most affordable</a:t>
            </a:r>
            <a:r>
              <a:rPr lang="en-US" sz="1100">
                <a:solidFill>
                  <a:schemeClr val="dk1"/>
                </a:solidFill>
              </a:rPr>
              <a:t>.</a:t>
            </a:r>
            <a:endParaRPr sz="1100">
              <a:solidFill>
                <a:schemeClr val="dk1"/>
              </a:solidFill>
            </a:endParaRPr>
          </a:p>
          <a:p>
            <a:pPr marL="0" marR="0" lvl="0" indent="0" algn="l" rtl="0">
              <a:lnSpc>
                <a:spcPct val="100000"/>
              </a:lnSpc>
              <a:spcBef>
                <a:spcPts val="0"/>
              </a:spcBef>
              <a:spcAft>
                <a:spcPts val="0"/>
              </a:spcAft>
              <a:buNone/>
            </a:pPr>
            <a:endParaRPr sz="1100">
              <a:solidFill>
                <a:schemeClr val="dk1"/>
              </a:solidFill>
            </a:endParaRPr>
          </a:p>
          <a:p>
            <a:pPr marL="0" marR="0" lvl="0" indent="0" algn="l" rtl="0">
              <a:lnSpc>
                <a:spcPct val="100000"/>
              </a:lnSpc>
              <a:spcBef>
                <a:spcPts val="0"/>
              </a:spcBef>
              <a:spcAft>
                <a:spcPts val="0"/>
              </a:spcAft>
              <a:buNone/>
            </a:pPr>
            <a:r>
              <a:rPr lang="en-US" sz="1100" i="0" u="none" strike="noStrike" cap="none">
                <a:solidFill>
                  <a:schemeClr val="dk1"/>
                </a:solidFill>
              </a:rPr>
              <a:t>Though initially in the late nineties, the zip code 30097 was the area with most expensive homes, zip code 30338, surpassed its growth from 2000 onwards. The zip codes 30071 and 30093 show very similar growth  patterns, however, the distance between them indicates that the growth rate was different for each time period. </a:t>
            </a:r>
            <a:endParaRPr sz="1100"/>
          </a:p>
        </p:txBody>
      </p:sp>
      <p:pic>
        <p:nvPicPr>
          <p:cNvPr id="106" name="Google Shape;106;p18"/>
          <p:cNvPicPr preferRelativeResize="0"/>
          <p:nvPr/>
        </p:nvPicPr>
        <p:blipFill rotWithShape="1">
          <a:blip r:embed="rId3">
            <a:alphaModFix/>
          </a:blip>
          <a:srcRect/>
          <a:stretch/>
        </p:blipFill>
        <p:spPr>
          <a:xfrm>
            <a:off x="686625" y="2668175"/>
            <a:ext cx="7692076" cy="2421725"/>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9"/>
          <p:cNvSpPr txBox="1">
            <a:spLocks noGrp="1"/>
          </p:cNvSpPr>
          <p:nvPr>
            <p:ph type="title"/>
          </p:nvPr>
        </p:nvSpPr>
        <p:spPr>
          <a:xfrm>
            <a:off x="272371" y="494370"/>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Predictive Analytics</a:t>
            </a:r>
            <a:endParaRPr>
              <a:latin typeface="Arial"/>
              <a:ea typeface="Arial"/>
              <a:cs typeface="Arial"/>
              <a:sym typeface="Arial"/>
            </a:endParaRPr>
          </a:p>
        </p:txBody>
      </p:sp>
      <p:sp>
        <p:nvSpPr>
          <p:cNvPr id="112" name="Google Shape;112;p19"/>
          <p:cNvSpPr/>
          <p:nvPr/>
        </p:nvSpPr>
        <p:spPr>
          <a:xfrm>
            <a:off x="71750" y="1351578"/>
            <a:ext cx="4270500" cy="114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100" i="0" u="none" strike="noStrike" cap="none">
                <a:solidFill>
                  <a:srgbClr val="181C26"/>
                </a:solidFill>
              </a:rPr>
              <a:t>Predictive modelling</a:t>
            </a:r>
            <a:r>
              <a:rPr lang="en-US" sz="1100">
                <a:solidFill>
                  <a:srgbClr val="181C26"/>
                </a:solidFill>
              </a:rPr>
              <a:t> </a:t>
            </a:r>
            <a:r>
              <a:rPr lang="en-US" sz="1100" i="0" u="none" strike="noStrike" cap="none">
                <a:solidFill>
                  <a:srgbClr val="181C26"/>
                </a:solidFill>
              </a:rPr>
              <a:t>using </a:t>
            </a:r>
            <a:r>
              <a:rPr lang="en-US" sz="1100">
                <a:solidFill>
                  <a:srgbClr val="181C26"/>
                </a:solidFill>
              </a:rPr>
              <a:t>t</a:t>
            </a:r>
            <a:r>
              <a:rPr lang="en-US" sz="1100" i="0" u="none" strike="noStrike" cap="none">
                <a:solidFill>
                  <a:srgbClr val="181C26"/>
                </a:solidFill>
              </a:rPr>
              <a:t>ime series was performed for the selected zip codes based on our client’s preferences.  </a:t>
            </a:r>
            <a:r>
              <a:rPr lang="en-US" sz="1100">
                <a:solidFill>
                  <a:srgbClr val="181C26"/>
                </a:solidFill>
              </a:rPr>
              <a:t>For</a:t>
            </a:r>
            <a:r>
              <a:rPr lang="en-US" sz="1100" i="0" u="none" strike="noStrike" cap="none">
                <a:solidFill>
                  <a:srgbClr val="181C26"/>
                </a:solidFill>
              </a:rPr>
              <a:t> 30071</a:t>
            </a:r>
            <a:r>
              <a:rPr lang="en-US" sz="1100">
                <a:solidFill>
                  <a:srgbClr val="181C26"/>
                </a:solidFill>
              </a:rPr>
              <a:t>:</a:t>
            </a:r>
            <a:endParaRPr sz="1700"/>
          </a:p>
          <a:p>
            <a:pPr marL="0" marR="0" lvl="0" indent="0" algn="l" rtl="0">
              <a:lnSpc>
                <a:spcPct val="100000"/>
              </a:lnSpc>
              <a:spcBef>
                <a:spcPts val="0"/>
              </a:spcBef>
              <a:spcAft>
                <a:spcPts val="0"/>
              </a:spcAft>
              <a:buNone/>
            </a:pPr>
            <a:endParaRPr sz="1100">
              <a:solidFill>
                <a:srgbClr val="181C26"/>
              </a:solidFill>
            </a:endParaRPr>
          </a:p>
          <a:p>
            <a:pPr marL="457200" marR="0" lvl="0" indent="-298450" algn="l" rtl="0">
              <a:lnSpc>
                <a:spcPct val="100000"/>
              </a:lnSpc>
              <a:spcBef>
                <a:spcPts val="0"/>
              </a:spcBef>
              <a:spcAft>
                <a:spcPts val="0"/>
              </a:spcAft>
              <a:buClr>
                <a:srgbClr val="181C26"/>
              </a:buClr>
              <a:buSzPts val="1100"/>
              <a:buChar char="●"/>
            </a:pPr>
            <a:r>
              <a:rPr lang="en-US" sz="1100">
                <a:solidFill>
                  <a:srgbClr val="181C26"/>
                </a:solidFill>
              </a:rPr>
              <a:t>For data from 1996, the MAPE value was 18.76%.</a:t>
            </a:r>
            <a:endParaRPr sz="1100">
              <a:solidFill>
                <a:srgbClr val="181C26"/>
              </a:solidFill>
            </a:endParaRPr>
          </a:p>
          <a:p>
            <a:pPr marL="457200" marR="0" lvl="0" indent="-298450" algn="l" rtl="0">
              <a:lnSpc>
                <a:spcPct val="100000"/>
              </a:lnSpc>
              <a:spcBef>
                <a:spcPts val="0"/>
              </a:spcBef>
              <a:spcAft>
                <a:spcPts val="0"/>
              </a:spcAft>
              <a:buClr>
                <a:srgbClr val="181C26"/>
              </a:buClr>
              <a:buSzPts val="1100"/>
              <a:buChar char="●"/>
            </a:pPr>
            <a:r>
              <a:rPr lang="en-US" sz="1100">
                <a:solidFill>
                  <a:srgbClr val="181C26"/>
                </a:solidFill>
              </a:rPr>
              <a:t>The model predicted test values indicative of cyclic trends, indicating a potential drop in prices, as in 2008.</a:t>
            </a:r>
            <a:endParaRPr sz="3100" i="0" u="none" strike="noStrike" cap="none">
              <a:solidFill>
                <a:srgbClr val="000000"/>
              </a:solidFill>
            </a:endParaRPr>
          </a:p>
        </p:txBody>
      </p:sp>
      <p:pic>
        <p:nvPicPr>
          <p:cNvPr id="113" name="Google Shape;113;p19"/>
          <p:cNvPicPr preferRelativeResize="0"/>
          <p:nvPr/>
        </p:nvPicPr>
        <p:blipFill rotWithShape="1">
          <a:blip r:embed="rId3">
            <a:alphaModFix/>
          </a:blip>
          <a:srcRect/>
          <a:stretch/>
        </p:blipFill>
        <p:spPr>
          <a:xfrm>
            <a:off x="351030" y="2677854"/>
            <a:ext cx="3991208" cy="2315690"/>
          </a:xfrm>
          <a:prstGeom prst="rect">
            <a:avLst/>
          </a:prstGeom>
          <a:noFill/>
          <a:ln>
            <a:noFill/>
          </a:ln>
        </p:spPr>
      </p:pic>
      <p:sp>
        <p:nvSpPr>
          <p:cNvPr id="114" name="Google Shape;114;p19"/>
          <p:cNvSpPr/>
          <p:nvPr/>
        </p:nvSpPr>
        <p:spPr>
          <a:xfrm>
            <a:off x="4752250" y="1351575"/>
            <a:ext cx="4184700" cy="1149600"/>
          </a:xfrm>
          <a:prstGeom prst="rect">
            <a:avLst/>
          </a:prstGeom>
          <a:noFill/>
          <a:ln>
            <a:noFill/>
          </a:ln>
        </p:spPr>
        <p:txBody>
          <a:bodyPr spcFirstLastPara="1" wrap="square" lIns="91425" tIns="91425" rIns="91425" bIns="91425" anchor="t" anchorCtr="0">
            <a:noAutofit/>
          </a:bodyPr>
          <a:lstStyle/>
          <a:p>
            <a:pPr marL="457200" lvl="0" indent="-298450" algn="l" rtl="0">
              <a:spcBef>
                <a:spcPts val="0"/>
              </a:spcBef>
              <a:spcAft>
                <a:spcPts val="0"/>
              </a:spcAft>
              <a:buClr>
                <a:srgbClr val="181C26"/>
              </a:buClr>
              <a:buSzPts val="1100"/>
              <a:buChar char="●"/>
            </a:pPr>
            <a:r>
              <a:rPr lang="en-US" sz="1100">
                <a:solidFill>
                  <a:srgbClr val="181C26"/>
                </a:solidFill>
              </a:rPr>
              <a:t>Then, the time series of predictive modelling was performed on the data from 2012, a time when the housing market started to see recovery, post recession. </a:t>
            </a:r>
            <a:endParaRPr sz="1100">
              <a:solidFill>
                <a:srgbClr val="181C26"/>
              </a:solidFill>
            </a:endParaRPr>
          </a:p>
          <a:p>
            <a:pPr marL="457200" lvl="0" indent="-298450" algn="l" rtl="0">
              <a:spcBef>
                <a:spcPts val="0"/>
              </a:spcBef>
              <a:spcAft>
                <a:spcPts val="0"/>
              </a:spcAft>
              <a:buClr>
                <a:srgbClr val="181C26"/>
              </a:buClr>
              <a:buSzPts val="1100"/>
              <a:buChar char="●"/>
            </a:pPr>
            <a:r>
              <a:rPr lang="en-US" sz="1100">
                <a:solidFill>
                  <a:srgbClr val="181C26"/>
                </a:solidFill>
              </a:rPr>
              <a:t>In this case, the MAPE value was more accurate with 4.6%, test values are indicative of a linear growth , that matches the observed values, for a prediction of 24 months.</a:t>
            </a:r>
            <a:endParaRPr sz="1100">
              <a:solidFill>
                <a:srgbClr val="181C26"/>
              </a:solidFill>
            </a:endParaRPr>
          </a:p>
        </p:txBody>
      </p:sp>
      <p:pic>
        <p:nvPicPr>
          <p:cNvPr id="115" name="Google Shape;115;p19"/>
          <p:cNvPicPr preferRelativeResize="0"/>
          <p:nvPr/>
        </p:nvPicPr>
        <p:blipFill rotWithShape="1">
          <a:blip r:embed="rId4">
            <a:alphaModFix/>
          </a:blip>
          <a:srcRect/>
          <a:stretch/>
        </p:blipFill>
        <p:spPr>
          <a:xfrm>
            <a:off x="4874741" y="2630659"/>
            <a:ext cx="3967734" cy="236288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0"/>
          <p:cNvSpPr txBox="1">
            <a:spLocks noGrp="1"/>
          </p:cNvSpPr>
          <p:nvPr>
            <p:ph type="title"/>
          </p:nvPr>
        </p:nvSpPr>
        <p:spPr>
          <a:xfrm>
            <a:off x="272371" y="494370"/>
            <a:ext cx="8520600" cy="623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latin typeface="Arial"/>
                <a:ea typeface="Arial"/>
                <a:cs typeface="Arial"/>
                <a:sym typeface="Arial"/>
              </a:rPr>
              <a:t>Predictive Analytics</a:t>
            </a:r>
            <a:endParaRPr>
              <a:latin typeface="Arial"/>
              <a:ea typeface="Arial"/>
              <a:cs typeface="Arial"/>
              <a:sym typeface="Arial"/>
            </a:endParaRPr>
          </a:p>
        </p:txBody>
      </p:sp>
      <p:sp>
        <p:nvSpPr>
          <p:cNvPr id="121" name="Google Shape;121;p20"/>
          <p:cNvSpPr/>
          <p:nvPr/>
        </p:nvSpPr>
        <p:spPr>
          <a:xfrm>
            <a:off x="118825" y="1351578"/>
            <a:ext cx="4270500" cy="111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000" i="0" u="none" strike="noStrike" cap="none">
                <a:solidFill>
                  <a:srgbClr val="181C26"/>
                </a:solidFill>
              </a:rPr>
              <a:t>Now, on looking into the </a:t>
            </a:r>
            <a:r>
              <a:rPr lang="en-US" sz="1000">
                <a:solidFill>
                  <a:srgbClr val="181C26"/>
                </a:solidFill>
              </a:rPr>
              <a:t>time series</a:t>
            </a:r>
            <a:r>
              <a:rPr lang="en-US" sz="1000" i="0" u="none" strike="noStrike" cap="none">
                <a:solidFill>
                  <a:srgbClr val="181C26"/>
                </a:solidFill>
              </a:rPr>
              <a:t> model for zip code 30338, </a:t>
            </a:r>
            <a:r>
              <a:rPr lang="en-US" sz="1000">
                <a:solidFill>
                  <a:srgbClr val="181C26"/>
                </a:solidFill>
              </a:rPr>
              <a:t>we can say that it had a rough recovery as compared to 30071, with many highs and lows.</a:t>
            </a:r>
            <a:endParaRPr sz="1000">
              <a:solidFill>
                <a:srgbClr val="181C26"/>
              </a:solidFill>
            </a:endParaRPr>
          </a:p>
          <a:p>
            <a:pPr marL="0" marR="0" lvl="0" indent="0" algn="l" rtl="0">
              <a:lnSpc>
                <a:spcPct val="100000"/>
              </a:lnSpc>
              <a:spcBef>
                <a:spcPts val="0"/>
              </a:spcBef>
              <a:spcAft>
                <a:spcPts val="0"/>
              </a:spcAft>
              <a:buNone/>
            </a:pPr>
            <a:endParaRPr sz="500">
              <a:solidFill>
                <a:srgbClr val="181C26"/>
              </a:solidFill>
            </a:endParaRPr>
          </a:p>
          <a:p>
            <a:pPr marL="457200" marR="0" lvl="0" indent="-292100" algn="l" rtl="0">
              <a:lnSpc>
                <a:spcPct val="100000"/>
              </a:lnSpc>
              <a:spcBef>
                <a:spcPts val="0"/>
              </a:spcBef>
              <a:spcAft>
                <a:spcPts val="0"/>
              </a:spcAft>
              <a:buClr>
                <a:srgbClr val="181C26"/>
              </a:buClr>
              <a:buSzPts val="1000"/>
              <a:buChar char="●"/>
            </a:pPr>
            <a:r>
              <a:rPr lang="en-US" sz="1000">
                <a:solidFill>
                  <a:srgbClr val="181C26"/>
                </a:solidFill>
              </a:rPr>
              <a:t>The MAPE value for the dataset from year 1996 was 11.45%</a:t>
            </a:r>
            <a:endParaRPr sz="1000">
              <a:solidFill>
                <a:srgbClr val="181C26"/>
              </a:solidFill>
            </a:endParaRPr>
          </a:p>
          <a:p>
            <a:pPr marL="457200" marR="0" lvl="0" indent="-292100" algn="l" rtl="0">
              <a:lnSpc>
                <a:spcPct val="100000"/>
              </a:lnSpc>
              <a:spcBef>
                <a:spcPts val="0"/>
              </a:spcBef>
              <a:spcAft>
                <a:spcPts val="0"/>
              </a:spcAft>
              <a:buClr>
                <a:srgbClr val="181C26"/>
              </a:buClr>
              <a:buSzPts val="1000"/>
              <a:buChar char="●"/>
            </a:pPr>
            <a:r>
              <a:rPr lang="en-US" sz="1000">
                <a:solidFill>
                  <a:srgbClr val="181C26"/>
                </a:solidFill>
              </a:rPr>
              <a:t>And similar to other model, the test values shows an indicative drop in prices.</a:t>
            </a:r>
            <a:endParaRPr sz="1600"/>
          </a:p>
        </p:txBody>
      </p:sp>
      <p:sp>
        <p:nvSpPr>
          <p:cNvPr id="122" name="Google Shape;122;p20"/>
          <p:cNvSpPr/>
          <p:nvPr/>
        </p:nvSpPr>
        <p:spPr>
          <a:xfrm>
            <a:off x="4752250" y="1351575"/>
            <a:ext cx="4040700" cy="1220100"/>
          </a:xfrm>
          <a:prstGeom prst="rect">
            <a:avLst/>
          </a:prstGeom>
          <a:noFill/>
          <a:ln>
            <a:noFill/>
          </a:ln>
        </p:spPr>
        <p:txBody>
          <a:bodyPr spcFirstLastPara="1" wrap="square" lIns="91425" tIns="91425" rIns="91425" bIns="91425" anchor="t" anchorCtr="0">
            <a:noAutofit/>
          </a:bodyPr>
          <a:lstStyle/>
          <a:p>
            <a:pPr marL="457200" marR="0" lvl="0" indent="-292100" algn="l" rtl="0">
              <a:lnSpc>
                <a:spcPct val="100000"/>
              </a:lnSpc>
              <a:spcBef>
                <a:spcPts val="0"/>
              </a:spcBef>
              <a:spcAft>
                <a:spcPts val="0"/>
              </a:spcAft>
              <a:buClr>
                <a:srgbClr val="181C26"/>
              </a:buClr>
              <a:buSzPts val="1000"/>
              <a:buChar char="●"/>
            </a:pPr>
            <a:r>
              <a:rPr lang="en-US" sz="1000">
                <a:solidFill>
                  <a:srgbClr val="181C26"/>
                </a:solidFill>
              </a:rPr>
              <a:t>The </a:t>
            </a:r>
            <a:r>
              <a:rPr lang="en-US" sz="1000" i="0" u="none" strike="noStrike" cap="none">
                <a:solidFill>
                  <a:srgbClr val="181C26"/>
                </a:solidFill>
              </a:rPr>
              <a:t>time series on the data from 2012, </a:t>
            </a:r>
            <a:r>
              <a:rPr lang="en-US" sz="1000">
                <a:solidFill>
                  <a:srgbClr val="181C26"/>
                </a:solidFill>
              </a:rPr>
              <a:t>displayed </a:t>
            </a:r>
            <a:r>
              <a:rPr lang="en-US" sz="1000" i="0" u="none" strike="noStrike" cap="none">
                <a:solidFill>
                  <a:srgbClr val="181C26"/>
                </a:solidFill>
              </a:rPr>
              <a:t>a combination of seasonal trend combined with linear trend can be seen. </a:t>
            </a:r>
            <a:r>
              <a:rPr lang="en-US" sz="1000">
                <a:solidFill>
                  <a:srgbClr val="181C26"/>
                </a:solidFill>
              </a:rPr>
              <a:t> </a:t>
            </a:r>
            <a:endParaRPr sz="1000">
              <a:solidFill>
                <a:srgbClr val="181C26"/>
              </a:solidFill>
            </a:endParaRPr>
          </a:p>
          <a:p>
            <a:pPr marL="457200" marR="0" lvl="0" indent="-292100" algn="l" rtl="0">
              <a:lnSpc>
                <a:spcPct val="100000"/>
              </a:lnSpc>
              <a:spcBef>
                <a:spcPts val="0"/>
              </a:spcBef>
              <a:spcAft>
                <a:spcPts val="0"/>
              </a:spcAft>
              <a:buClr>
                <a:srgbClr val="181C26"/>
              </a:buClr>
              <a:buSzPts val="1000"/>
              <a:buChar char="●"/>
            </a:pPr>
            <a:r>
              <a:rPr lang="en-US" sz="1000">
                <a:solidFill>
                  <a:srgbClr val="181C26"/>
                </a:solidFill>
              </a:rPr>
              <a:t>This is indicative that </a:t>
            </a:r>
            <a:r>
              <a:rPr lang="en-US" sz="1000" i="0" u="none" strike="noStrike" cap="none">
                <a:solidFill>
                  <a:srgbClr val="181C26"/>
                </a:solidFill>
              </a:rPr>
              <a:t>the market </a:t>
            </a:r>
            <a:r>
              <a:rPr lang="en-US" sz="1000">
                <a:solidFill>
                  <a:srgbClr val="181C26"/>
                </a:solidFill>
              </a:rPr>
              <a:t>had </a:t>
            </a:r>
            <a:r>
              <a:rPr lang="en-US" sz="1000" i="0" u="none" strike="noStrike" cap="none">
                <a:solidFill>
                  <a:srgbClr val="181C26"/>
                </a:solidFill>
              </a:rPr>
              <a:t>an upward growth, it also shows signs of minor drops in between the growth.</a:t>
            </a:r>
            <a:endParaRPr sz="1000" i="0" u="none" strike="noStrike" cap="none">
              <a:solidFill>
                <a:srgbClr val="181C26"/>
              </a:solidFill>
            </a:endParaRPr>
          </a:p>
          <a:p>
            <a:pPr marL="457200" marR="0" lvl="0" indent="0" algn="l" rtl="0">
              <a:lnSpc>
                <a:spcPct val="100000"/>
              </a:lnSpc>
              <a:spcBef>
                <a:spcPts val="0"/>
              </a:spcBef>
              <a:spcAft>
                <a:spcPts val="0"/>
              </a:spcAft>
              <a:buNone/>
            </a:pPr>
            <a:endParaRPr sz="1000">
              <a:solidFill>
                <a:srgbClr val="181C26"/>
              </a:solidFill>
            </a:endParaRPr>
          </a:p>
        </p:txBody>
      </p:sp>
      <p:pic>
        <p:nvPicPr>
          <p:cNvPr id="123" name="Google Shape;123;p20"/>
          <p:cNvPicPr preferRelativeResize="0"/>
          <p:nvPr/>
        </p:nvPicPr>
        <p:blipFill rotWithShape="1">
          <a:blip r:embed="rId3">
            <a:alphaModFix/>
          </a:blip>
          <a:srcRect/>
          <a:stretch/>
        </p:blipFill>
        <p:spPr>
          <a:xfrm>
            <a:off x="470206" y="2432726"/>
            <a:ext cx="3858126" cy="2420380"/>
          </a:xfrm>
          <a:prstGeom prst="rect">
            <a:avLst/>
          </a:prstGeom>
          <a:noFill/>
          <a:ln>
            <a:noFill/>
          </a:ln>
        </p:spPr>
      </p:pic>
      <p:pic>
        <p:nvPicPr>
          <p:cNvPr id="124" name="Google Shape;124;p20"/>
          <p:cNvPicPr preferRelativeResize="0"/>
          <p:nvPr/>
        </p:nvPicPr>
        <p:blipFill rotWithShape="1">
          <a:blip r:embed="rId4">
            <a:alphaModFix/>
          </a:blip>
          <a:srcRect/>
          <a:stretch/>
        </p:blipFill>
        <p:spPr>
          <a:xfrm>
            <a:off x="5216325" y="2571675"/>
            <a:ext cx="3204200" cy="2190674"/>
          </a:xfrm>
          <a:prstGeom prst="rect">
            <a:avLst/>
          </a:prstGeom>
          <a:noFill/>
          <a:ln>
            <a:noFill/>
          </a:ln>
        </p:spPr>
      </p:pic>
    </p:spTree>
  </p:cSld>
  <p:clrMapOvr>
    <a:masterClrMapping/>
  </p:clrMapOvr>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1372</Words>
  <Application>Microsoft Macintosh PowerPoint</Application>
  <PresentationFormat>On-screen Show (16:9)</PresentationFormat>
  <Paragraphs>127</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Roboto</vt:lpstr>
      <vt:lpstr>Merriweather</vt:lpstr>
      <vt:lpstr>Calibri</vt:lpstr>
      <vt:lpstr>Paradigm</vt:lpstr>
      <vt:lpstr>HOUSE PRICE PREDICTION</vt:lpstr>
      <vt:lpstr>PowerPoint Presentation</vt:lpstr>
      <vt:lpstr>PowerPoint Presentation</vt:lpstr>
      <vt:lpstr>Our Dataset</vt:lpstr>
      <vt:lpstr>PowerPoint Presentation</vt:lpstr>
      <vt:lpstr>Descriptive Analytics</vt:lpstr>
      <vt:lpstr>Descriptive Analytics</vt:lpstr>
      <vt:lpstr>Predictive Analytics</vt:lpstr>
      <vt:lpstr>Predictive Analytics</vt:lpstr>
      <vt:lpstr>Predictive Analytics</vt:lpstr>
      <vt:lpstr>Prescriptive Analytics</vt:lpstr>
      <vt:lpstr>Prescriptive Analytics</vt:lpstr>
      <vt:lpstr>Prescriptive Analytics</vt:lpstr>
      <vt:lpstr>Prescriptive Analytics</vt:lpstr>
      <vt:lpstr>Prescriptive Analytics</vt:lpstr>
      <vt:lpstr>Prescriptive Analytics</vt:lpstr>
      <vt:lpstr>Conclusion</vt:lpstr>
      <vt:lpstr>QUESTIONS?</vt:lpstr>
      <vt:lpstr>Appendix A: Binary Mathematical Formulation</vt:lpstr>
      <vt:lpstr>Appendix B: Utility Mathematical Formulation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QMST 5336 Group 5</dc:title>
  <cp:lastModifiedBy>Agrawal, Shainan</cp:lastModifiedBy>
  <cp:revision>2</cp:revision>
  <dcterms:modified xsi:type="dcterms:W3CDTF">2021-02-01T16:37:56Z</dcterms:modified>
</cp:coreProperties>
</file>